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6" r:id="rId2"/>
    <p:sldId id="257" r:id="rId3"/>
    <p:sldId id="297" r:id="rId4"/>
    <p:sldId id="298" r:id="rId5"/>
    <p:sldId id="299" r:id="rId6"/>
    <p:sldId id="300" r:id="rId7"/>
    <p:sldId id="301" r:id="rId8"/>
    <p:sldId id="302" r:id="rId9"/>
    <p:sldId id="319" r:id="rId10"/>
    <p:sldId id="398" r:id="rId11"/>
    <p:sldId id="399" r:id="rId12"/>
    <p:sldId id="400" r:id="rId13"/>
    <p:sldId id="264" r:id="rId14"/>
    <p:sldId id="265" r:id="rId15"/>
    <p:sldId id="401" r:id="rId16"/>
    <p:sldId id="402" r:id="rId17"/>
    <p:sldId id="403" r:id="rId18"/>
    <p:sldId id="404" r:id="rId19"/>
    <p:sldId id="405" r:id="rId20"/>
    <p:sldId id="316" r:id="rId21"/>
    <p:sldId id="317" r:id="rId22"/>
    <p:sldId id="406" r:id="rId23"/>
    <p:sldId id="314" r:id="rId24"/>
    <p:sldId id="315" r:id="rId25"/>
    <p:sldId id="318" r:id="rId26"/>
    <p:sldId id="313" r:id="rId27"/>
    <p:sldId id="407" r:id="rId28"/>
    <p:sldId id="309" r:id="rId29"/>
    <p:sldId id="310" r:id="rId30"/>
    <p:sldId id="311" r:id="rId31"/>
    <p:sldId id="305" r:id="rId32"/>
    <p:sldId id="307" r:id="rId33"/>
    <p:sldId id="408" r:id="rId34"/>
    <p:sldId id="409" r:id="rId35"/>
    <p:sldId id="410" r:id="rId36"/>
    <p:sldId id="411" r:id="rId37"/>
    <p:sldId id="312" r:id="rId38"/>
    <p:sldId id="27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7EA"/>
    <a:srgbClr val="B31166"/>
    <a:srgbClr val="FF00FF"/>
    <a:srgbClr val="0000FF"/>
    <a:srgbClr val="FF0000"/>
    <a:srgbClr val="E33D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9BE0F-5466-304B-9BFF-4B8398F7EA52}" v="27" dt="2023-02-17T14:07:14.8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94698"/>
  </p:normalViewPr>
  <p:slideViewPr>
    <p:cSldViewPr snapToGrid="0">
      <p:cViewPr varScale="1">
        <p:scale>
          <a:sx n="88" d="100"/>
          <a:sy n="88" d="100"/>
        </p:scale>
        <p:origin x="17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D42C4-467C-974F-87D4-A5259C7C6EB1}" type="datetimeFigureOut">
              <a:rPr lang="en-GB" smtClean="0"/>
              <a:t>17/02/2023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25FE5-D31B-6446-8C55-7CF6C8AAE183}" type="slidenum">
              <a:rPr lang="en-GB" smtClean="0"/>
              <a:t>‹#›</a:t>
            </a:fld>
            <a:endParaRPr lang="en-GB"/>
          </a:p>
        </p:txBody>
      </p:sp>
    </p:spTree>
    <p:extLst>
      <p:ext uri="{BB962C8B-B14F-4D97-AF65-F5344CB8AC3E}">
        <p14:creationId xmlns:p14="http://schemas.microsoft.com/office/powerpoint/2010/main" val="2528215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C2DCED2-4781-E641-ABEC-FB1F17433F55}" type="datetime1">
              <a:rPr lang="en-GB" smtClean="0"/>
              <a:t>17/02/2023</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3907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BFC00E-5289-6D4D-83F5-407D51704669}" type="datetime1">
              <a:rPr lang="en-GB" smtClean="0"/>
              <a:t>17/02/2023</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1470884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3A7E69B3-E302-3F4A-96DE-0D91F3E97699}" type="datetime1">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2538090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C799BC26-3A63-0643-9C2C-0A3F1142AD61}" type="datetime1">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3166468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2CB913F-065A-E64F-B2F2-300D8E0AE3F3}" type="datetime1">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1463554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7ACFC2-755F-5440-86EF-FBEC8D3C5131}" type="datetime1">
              <a:rPr lang="en-GB" smtClean="0"/>
              <a:t>17/02/2023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617658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5733EB4-6B6D-C840-92C1-D01618849D2A}" type="datetime1">
              <a:rPr lang="en-GB" smtClean="0"/>
              <a:t>17/02/2023</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3193470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0695439" y="6391838"/>
            <a:ext cx="990599" cy="304799"/>
          </a:xfrm>
        </p:spPr>
        <p:txBody>
          <a:bodyPr/>
          <a:lstStyle/>
          <a:p>
            <a:fld id="{FF3AA366-8D98-B740-A822-5C8A162AC7CD}" type="datetime1">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174877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0653104" y="6391838"/>
            <a:ext cx="992135" cy="304799"/>
          </a:xfrm>
        </p:spPr>
        <p:txBody>
          <a:bodyPr/>
          <a:lstStyle/>
          <a:p>
            <a:fld id="{2573C4D1-3725-3B41-9409-AD672EFE3968}" type="datetime1">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4248021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1154954" y="2603500"/>
            <a:ext cx="8825659" cy="3416300"/>
          </a:xfrm>
        </p:spPr>
        <p:txBody>
          <a:bodyPr anchor="ctr" anchorCtr="0">
            <a:normAutofit/>
          </a:bodyPr>
          <a:lstStyle>
            <a:lvl1pPr>
              <a:defRPr sz="2800"/>
            </a:lvl1pPr>
            <a:lvl2pPr>
              <a:defRPr sz="2000"/>
            </a:lvl2pPr>
            <a:lvl3pPr>
              <a:defRPr sz="18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6938821-64FF-A84D-9E74-7A8CA138F948}" type="datetime1">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4258022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CD9BEC0-BD50-CD45-AD18-590269F99065}" type="datetime1">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76206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4E2437E-0A75-DE40-8583-6CDFB56B58FF}" type="datetime1">
              <a:rPr lang="en-GB" smtClean="0"/>
              <a:t>17/02/2023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1499182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7C642AC-439F-FD4C-8DCD-E8B7BB9F95FB}" type="datetime1">
              <a:rPr lang="en-GB" smtClean="0"/>
              <a:t>17/02/2023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980643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a:p>
        </p:txBody>
      </p:sp>
      <p:sp>
        <p:nvSpPr>
          <p:cNvPr id="3" name="Date Placeholder 2"/>
          <p:cNvSpPr>
            <a:spLocks noGrp="1"/>
          </p:cNvSpPr>
          <p:nvPr>
            <p:ph type="dt" sz="half" idx="10"/>
          </p:nvPr>
        </p:nvSpPr>
        <p:spPr/>
        <p:txBody>
          <a:bodyPr/>
          <a:lstStyle/>
          <a:p>
            <a:fld id="{63DB1834-215B-4149-80D6-0505FA380EF6}" type="datetime1">
              <a:rPr lang="en-GB" smtClean="0"/>
              <a:t>17/02/2023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2600689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013E8B-3F8D-F141-AC41-CC6DD1DDF737}" type="datetime1">
              <a:rPr lang="en-GB" smtClean="0"/>
              <a:t>17/02/2023</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4130194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4E8AC1A-FE54-F14E-82C7-CE0102F66707}" type="datetime1">
              <a:rPr lang="en-GB" smtClean="0"/>
              <a:t>17/02/2023</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127912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1DD33CF-B864-1B41-9E66-6E4B4BB38FC3}" type="datetime1">
              <a:rPr lang="en-GB" smtClean="0"/>
              <a:t>17/02/2023</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3D61984-ECA7-DA43-9C32-BF5CAAD71339}" type="slidenum">
              <a:rPr lang="en-GB" smtClean="0"/>
              <a:t>‹#›</a:t>
            </a:fld>
            <a:endParaRPr lang="en-GB"/>
          </a:p>
        </p:txBody>
      </p:sp>
    </p:spTree>
    <p:extLst>
      <p:ext uri="{BB962C8B-B14F-4D97-AF65-F5344CB8AC3E}">
        <p14:creationId xmlns:p14="http://schemas.microsoft.com/office/powerpoint/2010/main" val="3585075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9E05464-07D1-0A41-A3AA-2E48299EB09A}" type="datetime1">
              <a:rPr lang="en-GB" smtClean="0"/>
              <a:t>17/02/2023</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3D61984-ECA7-DA43-9C32-BF5CAAD71339}" type="slidenum">
              <a:rPr lang="en-GB" smtClean="0"/>
              <a:t>‹#›</a:t>
            </a:fld>
            <a:endParaRPr lang="en-GB"/>
          </a:p>
        </p:txBody>
      </p:sp>
    </p:spTree>
    <p:extLst>
      <p:ext uri="{BB962C8B-B14F-4D97-AF65-F5344CB8AC3E}">
        <p14:creationId xmlns:p14="http://schemas.microsoft.com/office/powerpoint/2010/main" val="1352302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keras.io/about/"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A369-373C-F742-8F21-7CB623693CD2}"/>
              </a:ext>
            </a:extLst>
          </p:cNvPr>
          <p:cNvSpPr>
            <a:spLocks noGrp="1"/>
          </p:cNvSpPr>
          <p:nvPr>
            <p:ph type="ctrTitle"/>
          </p:nvPr>
        </p:nvSpPr>
        <p:spPr/>
        <p:txBody>
          <a:bodyPr/>
          <a:lstStyle/>
          <a:p>
            <a:r>
              <a:rPr lang="en-GB"/>
              <a:t>Applied Data Science 2</a:t>
            </a:r>
          </a:p>
        </p:txBody>
      </p:sp>
      <p:sp>
        <p:nvSpPr>
          <p:cNvPr id="3" name="Subtitle 2">
            <a:extLst>
              <a:ext uri="{FF2B5EF4-FFF2-40B4-BE49-F238E27FC236}">
                <a16:creationId xmlns:a16="http://schemas.microsoft.com/office/drawing/2014/main" id="{F2737E4D-F660-2C4C-BAD8-0312F07FC20A}"/>
              </a:ext>
            </a:extLst>
          </p:cNvPr>
          <p:cNvSpPr>
            <a:spLocks noGrp="1"/>
          </p:cNvSpPr>
          <p:nvPr>
            <p:ph type="subTitle" idx="1"/>
          </p:nvPr>
        </p:nvSpPr>
        <p:spPr/>
        <p:txBody>
          <a:bodyPr/>
          <a:lstStyle/>
          <a:p>
            <a:r>
              <a:rPr lang="en-GB" dirty="0"/>
              <a:t>Dr Ashley </a:t>
            </a:r>
            <a:r>
              <a:rPr lang="en-GB" dirty="0" err="1"/>
              <a:t>SpindLer</a:t>
            </a:r>
            <a:endParaRPr lang="en-GB" dirty="0"/>
          </a:p>
          <a:p>
            <a:r>
              <a:rPr lang="en-GB" dirty="0"/>
              <a:t>Semester A, 2022</a:t>
            </a:r>
          </a:p>
        </p:txBody>
      </p:sp>
      <p:sp>
        <p:nvSpPr>
          <p:cNvPr id="4" name="Date Placeholder 3">
            <a:extLst>
              <a:ext uri="{FF2B5EF4-FFF2-40B4-BE49-F238E27FC236}">
                <a16:creationId xmlns:a16="http://schemas.microsoft.com/office/drawing/2014/main" id="{AFB4D015-1D44-02EE-BD04-BEDF79ED7DB2}"/>
              </a:ext>
            </a:extLst>
          </p:cNvPr>
          <p:cNvSpPr>
            <a:spLocks noGrp="1"/>
          </p:cNvSpPr>
          <p:nvPr>
            <p:ph type="dt" sz="half" idx="10"/>
          </p:nvPr>
        </p:nvSpPr>
        <p:spPr/>
        <p:txBody>
          <a:bodyPr/>
          <a:lstStyle/>
          <a:p>
            <a:fld id="{CEE633F7-AC35-A048-AF20-EB1CA92573EB}" type="datetime1">
              <a:rPr lang="en-GB" smtClean="0"/>
              <a:t>17/02/2023</a:t>
            </a:fld>
            <a:endParaRPr lang="en-GB"/>
          </a:p>
        </p:txBody>
      </p:sp>
      <p:sp>
        <p:nvSpPr>
          <p:cNvPr id="5" name="Slide Number Placeholder 4">
            <a:extLst>
              <a:ext uri="{FF2B5EF4-FFF2-40B4-BE49-F238E27FC236}">
                <a16:creationId xmlns:a16="http://schemas.microsoft.com/office/drawing/2014/main" id="{0D97B2F5-5F92-2BAC-B48B-5A00301D75EB}"/>
              </a:ext>
            </a:extLst>
          </p:cNvPr>
          <p:cNvSpPr>
            <a:spLocks noGrp="1"/>
          </p:cNvSpPr>
          <p:nvPr>
            <p:ph type="sldNum" sz="quarter" idx="12"/>
          </p:nvPr>
        </p:nvSpPr>
        <p:spPr/>
        <p:txBody>
          <a:bodyPr/>
          <a:lstStyle/>
          <a:p>
            <a:fld id="{23D61984-ECA7-DA43-9C32-BF5CAAD71339}" type="slidenum">
              <a:rPr lang="en-GB" smtClean="0"/>
              <a:t>1</a:t>
            </a:fld>
            <a:endParaRPr lang="en-GB"/>
          </a:p>
        </p:txBody>
      </p:sp>
    </p:spTree>
    <p:extLst>
      <p:ext uri="{BB962C8B-B14F-4D97-AF65-F5344CB8AC3E}">
        <p14:creationId xmlns:p14="http://schemas.microsoft.com/office/powerpoint/2010/main" val="1818267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3E9D-322C-09BE-66F2-A91864F191B8}"/>
              </a:ext>
            </a:extLst>
          </p:cNvPr>
          <p:cNvSpPr>
            <a:spLocks noGrp="1"/>
          </p:cNvSpPr>
          <p:nvPr>
            <p:ph type="title"/>
          </p:nvPr>
        </p:nvSpPr>
        <p:spPr/>
        <p:txBody>
          <a:bodyPr/>
          <a:lstStyle/>
          <a:p>
            <a:r>
              <a:rPr lang="en-GB" dirty="0"/>
              <a:t>Computer Vision</a:t>
            </a:r>
          </a:p>
        </p:txBody>
      </p:sp>
      <p:sp>
        <p:nvSpPr>
          <p:cNvPr id="3" name="Content Placeholder 2">
            <a:extLst>
              <a:ext uri="{FF2B5EF4-FFF2-40B4-BE49-F238E27FC236}">
                <a16:creationId xmlns:a16="http://schemas.microsoft.com/office/drawing/2014/main" id="{C7D65CE1-3533-36A6-B61E-706611463A77}"/>
              </a:ext>
            </a:extLst>
          </p:cNvPr>
          <p:cNvSpPr>
            <a:spLocks noGrp="1"/>
          </p:cNvSpPr>
          <p:nvPr>
            <p:ph idx="1"/>
          </p:nvPr>
        </p:nvSpPr>
        <p:spPr/>
        <p:txBody>
          <a:bodyPr>
            <a:normAutofit/>
          </a:bodyPr>
          <a:lstStyle/>
          <a:p>
            <a:pPr marL="0" indent="0" algn="ctr">
              <a:buNone/>
            </a:pPr>
            <a:r>
              <a:rPr lang="en-GB" sz="2400" dirty="0"/>
              <a:t>A field of study that is concerned with how computers see images and video, and building models to complete tasks based on that sight.</a:t>
            </a:r>
          </a:p>
        </p:txBody>
      </p:sp>
      <p:sp>
        <p:nvSpPr>
          <p:cNvPr id="4" name="Date Placeholder 3">
            <a:extLst>
              <a:ext uri="{FF2B5EF4-FFF2-40B4-BE49-F238E27FC236}">
                <a16:creationId xmlns:a16="http://schemas.microsoft.com/office/drawing/2014/main" id="{36B384B2-4680-309E-BC09-D31FF8BC79DB}"/>
              </a:ext>
            </a:extLst>
          </p:cNvPr>
          <p:cNvSpPr>
            <a:spLocks noGrp="1"/>
          </p:cNvSpPr>
          <p:nvPr>
            <p:ph type="dt" sz="half" idx="10"/>
          </p:nvPr>
        </p:nvSpPr>
        <p:spPr/>
        <p:txBody>
          <a:bodyPr/>
          <a:lstStyle/>
          <a:p>
            <a:fld id="{D7E0BDEE-F7D2-7049-85E7-29C02D136BBB}" type="datetime1">
              <a:rPr lang="en-GB" smtClean="0"/>
              <a:t>17/02/2023</a:t>
            </a:fld>
            <a:endParaRPr lang="en-GB"/>
          </a:p>
        </p:txBody>
      </p:sp>
      <p:sp>
        <p:nvSpPr>
          <p:cNvPr id="5" name="Slide Number Placeholder 4">
            <a:extLst>
              <a:ext uri="{FF2B5EF4-FFF2-40B4-BE49-F238E27FC236}">
                <a16:creationId xmlns:a16="http://schemas.microsoft.com/office/drawing/2014/main" id="{F04FCE2F-91AF-8397-B7FE-DA0EDF9019DC}"/>
              </a:ext>
            </a:extLst>
          </p:cNvPr>
          <p:cNvSpPr>
            <a:spLocks noGrp="1"/>
          </p:cNvSpPr>
          <p:nvPr>
            <p:ph type="sldNum" sz="quarter" idx="12"/>
          </p:nvPr>
        </p:nvSpPr>
        <p:spPr/>
        <p:txBody>
          <a:bodyPr/>
          <a:lstStyle/>
          <a:p>
            <a:fld id="{A44ECDA0-C547-AF4C-AB64-257DDC82B225}" type="slidenum">
              <a:rPr lang="en-GB" smtClean="0"/>
              <a:t>10</a:t>
            </a:fld>
            <a:endParaRPr lang="en-GB"/>
          </a:p>
        </p:txBody>
      </p:sp>
    </p:spTree>
    <p:extLst>
      <p:ext uri="{BB962C8B-B14F-4D97-AF65-F5344CB8AC3E}">
        <p14:creationId xmlns:p14="http://schemas.microsoft.com/office/powerpoint/2010/main" val="4016437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96C102-8BF7-B5D4-C865-78152A070DA5}"/>
              </a:ext>
            </a:extLst>
          </p:cNvPr>
          <p:cNvSpPr>
            <a:spLocks noGrp="1"/>
          </p:cNvSpPr>
          <p:nvPr>
            <p:ph type="title"/>
          </p:nvPr>
        </p:nvSpPr>
        <p:spPr/>
        <p:txBody>
          <a:bodyPr/>
          <a:lstStyle/>
          <a:p>
            <a:r>
              <a:rPr lang="en-GB" dirty="0"/>
              <a:t>What do computers see?</a:t>
            </a:r>
          </a:p>
        </p:txBody>
      </p:sp>
      <p:sp>
        <p:nvSpPr>
          <p:cNvPr id="4" name="Date Placeholder 3">
            <a:extLst>
              <a:ext uri="{FF2B5EF4-FFF2-40B4-BE49-F238E27FC236}">
                <a16:creationId xmlns:a16="http://schemas.microsoft.com/office/drawing/2014/main" id="{643BCDFB-3FC4-F195-AE51-11AFAD823521}"/>
              </a:ext>
            </a:extLst>
          </p:cNvPr>
          <p:cNvSpPr>
            <a:spLocks noGrp="1"/>
          </p:cNvSpPr>
          <p:nvPr>
            <p:ph type="dt" sz="half" idx="10"/>
          </p:nvPr>
        </p:nvSpPr>
        <p:spPr/>
        <p:txBody>
          <a:bodyPr/>
          <a:lstStyle/>
          <a:p>
            <a:fld id="{D7E0BDEE-F7D2-7049-85E7-29C02D136BBB}" type="datetime1">
              <a:rPr lang="en-GB" smtClean="0"/>
              <a:t>17/02/2023</a:t>
            </a:fld>
            <a:endParaRPr lang="en-GB"/>
          </a:p>
        </p:txBody>
      </p:sp>
      <p:sp>
        <p:nvSpPr>
          <p:cNvPr id="5" name="Slide Number Placeholder 4">
            <a:extLst>
              <a:ext uri="{FF2B5EF4-FFF2-40B4-BE49-F238E27FC236}">
                <a16:creationId xmlns:a16="http://schemas.microsoft.com/office/drawing/2014/main" id="{986C35CE-AD92-922F-4F22-C58483ADD69A}"/>
              </a:ext>
            </a:extLst>
          </p:cNvPr>
          <p:cNvSpPr>
            <a:spLocks noGrp="1"/>
          </p:cNvSpPr>
          <p:nvPr>
            <p:ph type="sldNum" sz="quarter" idx="12"/>
          </p:nvPr>
        </p:nvSpPr>
        <p:spPr/>
        <p:txBody>
          <a:bodyPr/>
          <a:lstStyle/>
          <a:p>
            <a:fld id="{A44ECDA0-C547-AF4C-AB64-257DDC82B225}" type="slidenum">
              <a:rPr lang="en-GB" smtClean="0"/>
              <a:t>11</a:t>
            </a:fld>
            <a:endParaRPr lang="en-GB"/>
          </a:p>
        </p:txBody>
      </p:sp>
      <p:pic>
        <p:nvPicPr>
          <p:cNvPr id="1026" name="Picture 2">
            <a:extLst>
              <a:ext uri="{FF2B5EF4-FFF2-40B4-BE49-F238E27FC236}">
                <a16:creationId xmlns:a16="http://schemas.microsoft.com/office/drawing/2014/main" id="{7E8A9BEA-6FAB-4518-FAFF-3C4FAF99809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965950" y="2222500"/>
            <a:ext cx="3638550" cy="3638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05876F4-DB81-22E0-C90C-5D2F419B4B1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92262" y="2222500"/>
            <a:ext cx="363855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18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96C102-8BF7-B5D4-C865-78152A070DA5}"/>
              </a:ext>
            </a:extLst>
          </p:cNvPr>
          <p:cNvSpPr>
            <a:spLocks noGrp="1"/>
          </p:cNvSpPr>
          <p:nvPr>
            <p:ph type="title"/>
          </p:nvPr>
        </p:nvSpPr>
        <p:spPr/>
        <p:txBody>
          <a:bodyPr/>
          <a:lstStyle/>
          <a:p>
            <a:r>
              <a:rPr lang="en-GB" dirty="0"/>
              <a:t>What do computers see?</a:t>
            </a:r>
          </a:p>
        </p:txBody>
      </p:sp>
      <p:sp>
        <p:nvSpPr>
          <p:cNvPr id="4" name="Date Placeholder 3">
            <a:extLst>
              <a:ext uri="{FF2B5EF4-FFF2-40B4-BE49-F238E27FC236}">
                <a16:creationId xmlns:a16="http://schemas.microsoft.com/office/drawing/2014/main" id="{643BCDFB-3FC4-F195-AE51-11AFAD823521}"/>
              </a:ext>
            </a:extLst>
          </p:cNvPr>
          <p:cNvSpPr>
            <a:spLocks noGrp="1"/>
          </p:cNvSpPr>
          <p:nvPr>
            <p:ph type="dt" sz="half" idx="10"/>
          </p:nvPr>
        </p:nvSpPr>
        <p:spPr/>
        <p:txBody>
          <a:bodyPr/>
          <a:lstStyle/>
          <a:p>
            <a:fld id="{D7E0BDEE-F7D2-7049-85E7-29C02D136BBB}" type="datetime1">
              <a:rPr lang="en-GB" smtClean="0"/>
              <a:t>17/02/2023</a:t>
            </a:fld>
            <a:endParaRPr lang="en-GB"/>
          </a:p>
        </p:txBody>
      </p:sp>
      <p:sp>
        <p:nvSpPr>
          <p:cNvPr id="5" name="Slide Number Placeholder 4">
            <a:extLst>
              <a:ext uri="{FF2B5EF4-FFF2-40B4-BE49-F238E27FC236}">
                <a16:creationId xmlns:a16="http://schemas.microsoft.com/office/drawing/2014/main" id="{986C35CE-AD92-922F-4F22-C58483ADD69A}"/>
              </a:ext>
            </a:extLst>
          </p:cNvPr>
          <p:cNvSpPr>
            <a:spLocks noGrp="1"/>
          </p:cNvSpPr>
          <p:nvPr>
            <p:ph type="sldNum" sz="quarter" idx="12"/>
          </p:nvPr>
        </p:nvSpPr>
        <p:spPr/>
        <p:txBody>
          <a:bodyPr/>
          <a:lstStyle/>
          <a:p>
            <a:fld id="{A44ECDA0-C547-AF4C-AB64-257DDC82B225}" type="slidenum">
              <a:rPr lang="en-GB" smtClean="0"/>
              <a:t>12</a:t>
            </a:fld>
            <a:endParaRPr lang="en-GB"/>
          </a:p>
        </p:txBody>
      </p:sp>
      <p:pic>
        <p:nvPicPr>
          <p:cNvPr id="1028" name="Picture 4">
            <a:extLst>
              <a:ext uri="{FF2B5EF4-FFF2-40B4-BE49-F238E27FC236}">
                <a16:creationId xmlns:a16="http://schemas.microsoft.com/office/drawing/2014/main" id="{005876F4-DB81-22E0-C90C-5D2F419B4B1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92262" y="2222500"/>
            <a:ext cx="3638550" cy="36385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F88B505-FA6E-CF6A-8300-411CB3740D0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65950" y="2222500"/>
            <a:ext cx="363855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381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621C-3E1B-134B-5C3D-86A03F1C4A43}"/>
              </a:ext>
            </a:extLst>
          </p:cNvPr>
          <p:cNvSpPr>
            <a:spLocks noGrp="1"/>
          </p:cNvSpPr>
          <p:nvPr>
            <p:ph type="title"/>
          </p:nvPr>
        </p:nvSpPr>
        <p:spPr/>
        <p:txBody>
          <a:bodyPr/>
          <a:lstStyle/>
          <a:p>
            <a:r>
              <a:rPr lang="en-GB" dirty="0"/>
              <a:t>Image Classification</a:t>
            </a:r>
          </a:p>
        </p:txBody>
      </p:sp>
      <p:sp>
        <p:nvSpPr>
          <p:cNvPr id="6" name="Content Placeholder 5">
            <a:extLst>
              <a:ext uri="{FF2B5EF4-FFF2-40B4-BE49-F238E27FC236}">
                <a16:creationId xmlns:a16="http://schemas.microsoft.com/office/drawing/2014/main" id="{053A73E7-28F3-6211-CA51-2E8360D93DB1}"/>
              </a:ext>
            </a:extLst>
          </p:cNvPr>
          <p:cNvSpPr>
            <a:spLocks noGrp="1"/>
          </p:cNvSpPr>
          <p:nvPr>
            <p:ph sz="half" idx="1"/>
          </p:nvPr>
        </p:nvSpPr>
        <p:spPr/>
        <p:txBody>
          <a:bodyPr>
            <a:normAutofit lnSpcReduction="10000"/>
          </a:bodyPr>
          <a:lstStyle/>
          <a:p>
            <a:r>
              <a:rPr lang="en-GB" dirty="0"/>
              <a:t>One of the most common forms of supervised learning is identifying the contents of an image</a:t>
            </a:r>
          </a:p>
          <a:p>
            <a:endParaRPr lang="en-GB" dirty="0"/>
          </a:p>
          <a:p>
            <a:r>
              <a:rPr lang="en-GB" dirty="0"/>
              <a:t>This is a task that humans are VERY good at—in most cases—but is harder than it looks for a computer</a:t>
            </a:r>
          </a:p>
          <a:p>
            <a:endParaRPr lang="en-GB" dirty="0"/>
          </a:p>
          <a:p>
            <a:r>
              <a:rPr lang="en-GB" dirty="0"/>
              <a:t>Predictions of labels are often expressed as probabilities—95% chance the image is a cat</a:t>
            </a:r>
          </a:p>
        </p:txBody>
      </p:sp>
      <p:sp>
        <p:nvSpPr>
          <p:cNvPr id="4" name="Date Placeholder 3">
            <a:extLst>
              <a:ext uri="{FF2B5EF4-FFF2-40B4-BE49-F238E27FC236}">
                <a16:creationId xmlns:a16="http://schemas.microsoft.com/office/drawing/2014/main" id="{D66173B8-59F2-9107-B8FA-34818EEB2905}"/>
              </a:ext>
            </a:extLst>
          </p:cNvPr>
          <p:cNvSpPr>
            <a:spLocks noGrp="1"/>
          </p:cNvSpPr>
          <p:nvPr>
            <p:ph type="dt" sz="half" idx="10"/>
          </p:nvPr>
        </p:nvSpPr>
        <p:spPr/>
        <p:txBody>
          <a:bodyPr/>
          <a:lstStyle/>
          <a:p>
            <a:fld id="{D7E0BDEE-F7D2-7049-85E7-29C02D136BBB}" type="datetime1">
              <a:rPr lang="en-GB" smtClean="0"/>
              <a:t>17/02/2023</a:t>
            </a:fld>
            <a:endParaRPr lang="en-GB"/>
          </a:p>
        </p:txBody>
      </p:sp>
      <p:sp>
        <p:nvSpPr>
          <p:cNvPr id="5" name="Slide Number Placeholder 4">
            <a:extLst>
              <a:ext uri="{FF2B5EF4-FFF2-40B4-BE49-F238E27FC236}">
                <a16:creationId xmlns:a16="http://schemas.microsoft.com/office/drawing/2014/main" id="{9FEE3D5E-B2E5-4D86-519E-AD69C8F9493F}"/>
              </a:ext>
            </a:extLst>
          </p:cNvPr>
          <p:cNvSpPr>
            <a:spLocks noGrp="1"/>
          </p:cNvSpPr>
          <p:nvPr>
            <p:ph type="sldNum" sz="quarter" idx="12"/>
          </p:nvPr>
        </p:nvSpPr>
        <p:spPr/>
        <p:txBody>
          <a:bodyPr/>
          <a:lstStyle/>
          <a:p>
            <a:fld id="{A44ECDA0-C547-AF4C-AB64-257DDC82B225}" type="slidenum">
              <a:rPr lang="en-GB" smtClean="0"/>
              <a:t>13</a:t>
            </a:fld>
            <a:endParaRPr lang="en-GB"/>
          </a:p>
        </p:txBody>
      </p:sp>
      <p:pic>
        <p:nvPicPr>
          <p:cNvPr id="1026" name="Picture 2" descr="What does your cat mean by 'miaow'? Let Japan's pet guru Yuki Hattori  explain | Cats | The Guardian">
            <a:extLst>
              <a:ext uri="{FF2B5EF4-FFF2-40B4-BE49-F238E27FC236}">
                <a16:creationId xmlns:a16="http://schemas.microsoft.com/office/drawing/2014/main" id="{4BA35169-1A33-7808-6E1E-7B594ECE7F3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88075" y="2483485"/>
            <a:ext cx="5194300" cy="31165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32DEEA-39C2-5BD4-E3D2-198794196C12}"/>
              </a:ext>
            </a:extLst>
          </p:cNvPr>
          <p:cNvSpPr txBox="1"/>
          <p:nvPr/>
        </p:nvSpPr>
        <p:spPr>
          <a:xfrm>
            <a:off x="7907420" y="5736964"/>
            <a:ext cx="1755609" cy="369332"/>
          </a:xfrm>
          <a:prstGeom prst="rect">
            <a:avLst/>
          </a:prstGeom>
          <a:noFill/>
        </p:spPr>
        <p:txBody>
          <a:bodyPr wrap="none" rtlCol="0">
            <a:spAutoFit/>
          </a:bodyPr>
          <a:lstStyle/>
          <a:p>
            <a:r>
              <a:rPr lang="en-GB" dirty="0"/>
              <a:t>Cat? Or Dog?</a:t>
            </a:r>
          </a:p>
        </p:txBody>
      </p:sp>
    </p:spTree>
    <p:extLst>
      <p:ext uri="{BB962C8B-B14F-4D97-AF65-F5344CB8AC3E}">
        <p14:creationId xmlns:p14="http://schemas.microsoft.com/office/powerpoint/2010/main" val="4286267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F90B4-5F2D-7ED5-4A15-6DAC3BF69FC2}"/>
              </a:ext>
            </a:extLst>
          </p:cNvPr>
          <p:cNvSpPr>
            <a:spLocks noGrp="1"/>
          </p:cNvSpPr>
          <p:nvPr>
            <p:ph type="title"/>
          </p:nvPr>
        </p:nvSpPr>
        <p:spPr/>
        <p:txBody>
          <a:bodyPr/>
          <a:lstStyle/>
          <a:p>
            <a:r>
              <a:rPr lang="en-GB" dirty="0"/>
              <a:t>Object Detection</a:t>
            </a:r>
          </a:p>
        </p:txBody>
      </p:sp>
      <p:sp>
        <p:nvSpPr>
          <p:cNvPr id="3" name="Content Placeholder 2">
            <a:extLst>
              <a:ext uri="{FF2B5EF4-FFF2-40B4-BE49-F238E27FC236}">
                <a16:creationId xmlns:a16="http://schemas.microsoft.com/office/drawing/2014/main" id="{990D5707-0760-DFB9-C033-6F6989543CD2}"/>
              </a:ext>
            </a:extLst>
          </p:cNvPr>
          <p:cNvSpPr>
            <a:spLocks noGrp="1"/>
          </p:cNvSpPr>
          <p:nvPr>
            <p:ph sz="half" idx="1"/>
          </p:nvPr>
        </p:nvSpPr>
        <p:spPr/>
        <p:txBody>
          <a:bodyPr/>
          <a:lstStyle/>
          <a:p>
            <a:r>
              <a:rPr lang="en-GB" dirty="0"/>
              <a:t>Like image classification, object detection attempts to predict the contents of an image, but now with multiple objects, not just a single one</a:t>
            </a:r>
          </a:p>
          <a:p>
            <a:endParaRPr lang="en-GB" dirty="0"/>
          </a:p>
          <a:p>
            <a:r>
              <a:rPr lang="en-GB" dirty="0"/>
              <a:t>The models are trained to predict the “Bounding Boxes” of objects in the image, and apply labels for the contents of each box</a:t>
            </a:r>
          </a:p>
        </p:txBody>
      </p:sp>
      <p:sp>
        <p:nvSpPr>
          <p:cNvPr id="5" name="Date Placeholder 4">
            <a:extLst>
              <a:ext uri="{FF2B5EF4-FFF2-40B4-BE49-F238E27FC236}">
                <a16:creationId xmlns:a16="http://schemas.microsoft.com/office/drawing/2014/main" id="{8B78020D-CB7A-E258-2F21-49BFC11FA327}"/>
              </a:ext>
            </a:extLst>
          </p:cNvPr>
          <p:cNvSpPr>
            <a:spLocks noGrp="1"/>
          </p:cNvSpPr>
          <p:nvPr>
            <p:ph type="dt" sz="half" idx="10"/>
          </p:nvPr>
        </p:nvSpPr>
        <p:spPr/>
        <p:txBody>
          <a:bodyPr/>
          <a:lstStyle/>
          <a:p>
            <a:fld id="{4E4751F2-98DF-E747-AAC6-56574367EC4F}" type="datetime1">
              <a:rPr lang="en-GB" smtClean="0"/>
              <a:t>17/02/2023</a:t>
            </a:fld>
            <a:endParaRPr lang="en-GB"/>
          </a:p>
        </p:txBody>
      </p:sp>
      <p:sp>
        <p:nvSpPr>
          <p:cNvPr id="6" name="Slide Number Placeholder 5">
            <a:extLst>
              <a:ext uri="{FF2B5EF4-FFF2-40B4-BE49-F238E27FC236}">
                <a16:creationId xmlns:a16="http://schemas.microsoft.com/office/drawing/2014/main" id="{EE3B95AA-EBD3-CB6A-4280-E607E4FA15F6}"/>
              </a:ext>
            </a:extLst>
          </p:cNvPr>
          <p:cNvSpPr>
            <a:spLocks noGrp="1"/>
          </p:cNvSpPr>
          <p:nvPr>
            <p:ph type="sldNum" sz="quarter" idx="12"/>
          </p:nvPr>
        </p:nvSpPr>
        <p:spPr/>
        <p:txBody>
          <a:bodyPr/>
          <a:lstStyle/>
          <a:p>
            <a:fld id="{A44ECDA0-C547-AF4C-AB64-257DDC82B225}" type="slidenum">
              <a:rPr lang="en-GB" smtClean="0"/>
              <a:t>14</a:t>
            </a:fld>
            <a:endParaRPr lang="en-GB"/>
          </a:p>
        </p:txBody>
      </p:sp>
      <p:pic>
        <p:nvPicPr>
          <p:cNvPr id="2050" name="Picture 2" descr="image classification and object detection graphic">
            <a:extLst>
              <a:ext uri="{FF2B5EF4-FFF2-40B4-BE49-F238E27FC236}">
                <a16:creationId xmlns:a16="http://schemas.microsoft.com/office/drawing/2014/main" id="{0ED5ABE3-B2EA-C931-F824-B38BAEBD36A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56772"/>
          <a:stretch/>
        </p:blipFill>
        <p:spPr bwMode="auto">
          <a:xfrm>
            <a:off x="7749173" y="2024445"/>
            <a:ext cx="3170905" cy="419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652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20B8-BD96-7856-BB30-6F552360CFE6}"/>
              </a:ext>
            </a:extLst>
          </p:cNvPr>
          <p:cNvSpPr>
            <a:spLocks noGrp="1"/>
          </p:cNvSpPr>
          <p:nvPr>
            <p:ph type="title"/>
          </p:nvPr>
        </p:nvSpPr>
        <p:spPr/>
        <p:txBody>
          <a:bodyPr/>
          <a:lstStyle/>
          <a:p>
            <a:r>
              <a:rPr lang="en-GB" dirty="0"/>
              <a:t>Image Generation</a:t>
            </a:r>
          </a:p>
        </p:txBody>
      </p:sp>
      <p:sp>
        <p:nvSpPr>
          <p:cNvPr id="3" name="Content Placeholder 2">
            <a:extLst>
              <a:ext uri="{FF2B5EF4-FFF2-40B4-BE49-F238E27FC236}">
                <a16:creationId xmlns:a16="http://schemas.microsoft.com/office/drawing/2014/main" id="{240CC051-BAF0-A651-D5DD-AA502DDFA8A4}"/>
              </a:ext>
            </a:extLst>
          </p:cNvPr>
          <p:cNvSpPr>
            <a:spLocks noGrp="1"/>
          </p:cNvSpPr>
          <p:nvPr>
            <p:ph sz="half" idx="1"/>
          </p:nvPr>
        </p:nvSpPr>
        <p:spPr/>
        <p:txBody>
          <a:bodyPr/>
          <a:lstStyle/>
          <a:p>
            <a:r>
              <a:rPr lang="en-GB" dirty="0"/>
              <a:t>Increasingly popular in the last few years, training models to create images, either from scratch or with a prompt, has many applications.</a:t>
            </a:r>
          </a:p>
          <a:p>
            <a:r>
              <a:rPr lang="en-GB" dirty="0"/>
              <a:t>Rise of Stable Diffusion has lead to an explosion of “AI Art”, but other models include VAEs and Generalised Adversarial Nets (GANs)</a:t>
            </a:r>
          </a:p>
          <a:p>
            <a:r>
              <a:rPr lang="en-GB" dirty="0"/>
              <a:t>Can be used for image restoration and scene reconstruction.</a:t>
            </a:r>
          </a:p>
        </p:txBody>
      </p:sp>
      <p:pic>
        <p:nvPicPr>
          <p:cNvPr id="8" name="Content Placeholder 7" descr="Graphical user interface, website&#10;&#10;Description automatically generated">
            <a:extLst>
              <a:ext uri="{FF2B5EF4-FFF2-40B4-BE49-F238E27FC236}">
                <a16:creationId xmlns:a16="http://schemas.microsoft.com/office/drawing/2014/main" id="{3751F2B1-3B00-AEF4-0140-4D1DE7D81CC4}"/>
              </a:ext>
            </a:extLst>
          </p:cNvPr>
          <p:cNvPicPr>
            <a:picLocks noGrp="1" noChangeAspect="1"/>
          </p:cNvPicPr>
          <p:nvPr>
            <p:ph sz="half" idx="2"/>
          </p:nvPr>
        </p:nvPicPr>
        <p:blipFill>
          <a:blip r:embed="rId2"/>
          <a:stretch>
            <a:fillRect/>
          </a:stretch>
        </p:blipFill>
        <p:spPr>
          <a:xfrm>
            <a:off x="6434809" y="2222500"/>
            <a:ext cx="4700832" cy="3638550"/>
          </a:xfrm>
        </p:spPr>
      </p:pic>
      <p:sp>
        <p:nvSpPr>
          <p:cNvPr id="5" name="Date Placeholder 4">
            <a:extLst>
              <a:ext uri="{FF2B5EF4-FFF2-40B4-BE49-F238E27FC236}">
                <a16:creationId xmlns:a16="http://schemas.microsoft.com/office/drawing/2014/main" id="{AC71D33F-DB75-0CA8-E59F-5719A0208447}"/>
              </a:ext>
            </a:extLst>
          </p:cNvPr>
          <p:cNvSpPr>
            <a:spLocks noGrp="1"/>
          </p:cNvSpPr>
          <p:nvPr>
            <p:ph type="dt" sz="half" idx="10"/>
          </p:nvPr>
        </p:nvSpPr>
        <p:spPr/>
        <p:txBody>
          <a:bodyPr/>
          <a:lstStyle/>
          <a:p>
            <a:fld id="{4E4751F2-98DF-E747-AAC6-56574367EC4F}" type="datetime1">
              <a:rPr lang="en-GB" smtClean="0"/>
              <a:t>17/02/2023</a:t>
            </a:fld>
            <a:endParaRPr lang="en-GB"/>
          </a:p>
        </p:txBody>
      </p:sp>
      <p:sp>
        <p:nvSpPr>
          <p:cNvPr id="6" name="Slide Number Placeholder 5">
            <a:extLst>
              <a:ext uri="{FF2B5EF4-FFF2-40B4-BE49-F238E27FC236}">
                <a16:creationId xmlns:a16="http://schemas.microsoft.com/office/drawing/2014/main" id="{71C92AB1-4550-B929-E4C9-5CB6C9D4408F}"/>
              </a:ext>
            </a:extLst>
          </p:cNvPr>
          <p:cNvSpPr>
            <a:spLocks noGrp="1"/>
          </p:cNvSpPr>
          <p:nvPr>
            <p:ph type="sldNum" sz="quarter" idx="12"/>
          </p:nvPr>
        </p:nvSpPr>
        <p:spPr/>
        <p:txBody>
          <a:bodyPr/>
          <a:lstStyle/>
          <a:p>
            <a:fld id="{A44ECDA0-C547-AF4C-AB64-257DDC82B225}" type="slidenum">
              <a:rPr lang="en-GB" smtClean="0"/>
              <a:t>15</a:t>
            </a:fld>
            <a:endParaRPr lang="en-GB"/>
          </a:p>
        </p:txBody>
      </p:sp>
    </p:spTree>
    <p:extLst>
      <p:ext uri="{BB962C8B-B14F-4D97-AF65-F5344CB8AC3E}">
        <p14:creationId xmlns:p14="http://schemas.microsoft.com/office/powerpoint/2010/main" val="3745925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26A4-FD6F-4CF8-640C-3FC7934B7695}"/>
              </a:ext>
            </a:extLst>
          </p:cNvPr>
          <p:cNvSpPr>
            <a:spLocks noGrp="1"/>
          </p:cNvSpPr>
          <p:nvPr>
            <p:ph type="title"/>
          </p:nvPr>
        </p:nvSpPr>
        <p:spPr/>
        <p:txBody>
          <a:bodyPr/>
          <a:lstStyle/>
          <a:p>
            <a:r>
              <a:rPr lang="en-GB" dirty="0"/>
              <a:t>Summary: Computer Vision</a:t>
            </a:r>
          </a:p>
        </p:txBody>
      </p:sp>
      <p:sp>
        <p:nvSpPr>
          <p:cNvPr id="4" name="Text Placeholder 3">
            <a:extLst>
              <a:ext uri="{FF2B5EF4-FFF2-40B4-BE49-F238E27FC236}">
                <a16:creationId xmlns:a16="http://schemas.microsoft.com/office/drawing/2014/main" id="{05BB0BDA-1054-87AE-814B-57819F7D92C3}"/>
              </a:ext>
            </a:extLst>
          </p:cNvPr>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GB" sz="1600" dirty="0">
                <a:solidFill>
                  <a:schemeClr val="bg1"/>
                </a:solidFill>
              </a:rPr>
              <a:t>Computer vision covers a wide range of tasks and fields of research.</a:t>
            </a:r>
          </a:p>
          <a:p>
            <a:pPr marL="285750" indent="-285750">
              <a:buFont typeface="Arial" panose="020B0604020202020204" pitchFamily="34" charset="0"/>
              <a:buChar char="•"/>
            </a:pPr>
            <a:endParaRPr lang="en-GB" sz="1600" dirty="0">
              <a:solidFill>
                <a:schemeClr val="bg1"/>
              </a:solidFill>
            </a:endParaRPr>
          </a:p>
          <a:p>
            <a:pPr marL="285750" indent="-285750">
              <a:buFont typeface="Arial" panose="020B0604020202020204" pitchFamily="34" charset="0"/>
              <a:buChar char="•"/>
            </a:pPr>
            <a:r>
              <a:rPr lang="en-GB" sz="1600" dirty="0">
                <a:solidFill>
                  <a:schemeClr val="bg1"/>
                </a:solidFill>
              </a:rPr>
              <a:t>At the core is understanding what computers “see”—matrices of numbers.</a:t>
            </a:r>
          </a:p>
          <a:p>
            <a:pPr marL="285750" indent="-285750">
              <a:buFont typeface="Arial" panose="020B0604020202020204" pitchFamily="34" charset="0"/>
              <a:buChar char="•"/>
            </a:pPr>
            <a:endParaRPr lang="en-GB" sz="1600" dirty="0">
              <a:solidFill>
                <a:schemeClr val="bg1"/>
              </a:solidFill>
            </a:endParaRPr>
          </a:p>
          <a:p>
            <a:pPr marL="285750" indent="-285750">
              <a:buFont typeface="Arial" panose="020B0604020202020204" pitchFamily="34" charset="0"/>
              <a:buChar char="•"/>
            </a:pPr>
            <a:r>
              <a:rPr lang="en-GB" sz="1600" dirty="0">
                <a:solidFill>
                  <a:schemeClr val="bg1"/>
                </a:solidFill>
              </a:rPr>
              <a:t>But how do we go from these matrices to models?</a:t>
            </a:r>
          </a:p>
        </p:txBody>
      </p:sp>
      <p:sp>
        <p:nvSpPr>
          <p:cNvPr id="5" name="Date Placeholder 4">
            <a:extLst>
              <a:ext uri="{FF2B5EF4-FFF2-40B4-BE49-F238E27FC236}">
                <a16:creationId xmlns:a16="http://schemas.microsoft.com/office/drawing/2014/main" id="{D203AC17-07E3-14C8-A3EC-9E00E2C445B6}"/>
              </a:ext>
            </a:extLst>
          </p:cNvPr>
          <p:cNvSpPr>
            <a:spLocks noGrp="1"/>
          </p:cNvSpPr>
          <p:nvPr>
            <p:ph type="dt" sz="half" idx="10"/>
          </p:nvPr>
        </p:nvSpPr>
        <p:spPr/>
        <p:txBody>
          <a:bodyPr/>
          <a:lstStyle/>
          <a:p>
            <a:fld id="{5A12F93C-FA85-4348-AA2D-CA4F78FE8EA6}" type="datetime1">
              <a:rPr lang="en-GB" smtClean="0"/>
              <a:t>17/02/2023</a:t>
            </a:fld>
            <a:endParaRPr lang="en-GB"/>
          </a:p>
        </p:txBody>
      </p:sp>
      <p:sp>
        <p:nvSpPr>
          <p:cNvPr id="6" name="Slide Number Placeholder 5">
            <a:extLst>
              <a:ext uri="{FF2B5EF4-FFF2-40B4-BE49-F238E27FC236}">
                <a16:creationId xmlns:a16="http://schemas.microsoft.com/office/drawing/2014/main" id="{3363E4AB-2728-39CB-FF85-6EAF6C7F8F67}"/>
              </a:ext>
            </a:extLst>
          </p:cNvPr>
          <p:cNvSpPr>
            <a:spLocks noGrp="1"/>
          </p:cNvSpPr>
          <p:nvPr>
            <p:ph type="sldNum" sz="quarter" idx="12"/>
          </p:nvPr>
        </p:nvSpPr>
        <p:spPr/>
        <p:txBody>
          <a:bodyPr/>
          <a:lstStyle/>
          <a:p>
            <a:fld id="{A44ECDA0-C547-AF4C-AB64-257DDC82B225}" type="slidenum">
              <a:rPr lang="en-GB" smtClean="0"/>
              <a:t>16</a:t>
            </a:fld>
            <a:endParaRPr lang="en-GB"/>
          </a:p>
        </p:txBody>
      </p:sp>
      <p:pic>
        <p:nvPicPr>
          <p:cNvPr id="7" name="Picture 2">
            <a:extLst>
              <a:ext uri="{FF2B5EF4-FFF2-40B4-BE49-F238E27FC236}">
                <a16:creationId xmlns:a16="http://schemas.microsoft.com/office/drawing/2014/main" id="{BF55B174-B4B2-ED80-D17C-EA23376486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74469" y="446088"/>
            <a:ext cx="5414962" cy="541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995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6474-C271-85C5-3A95-FA402B85F78B}"/>
              </a:ext>
            </a:extLst>
          </p:cNvPr>
          <p:cNvSpPr>
            <a:spLocks noGrp="1"/>
          </p:cNvSpPr>
          <p:nvPr>
            <p:ph type="title"/>
          </p:nvPr>
        </p:nvSpPr>
        <p:spPr/>
        <p:txBody>
          <a:bodyPr/>
          <a:lstStyle/>
          <a:p>
            <a:r>
              <a:rPr lang="en-GB" dirty="0"/>
              <a:t>Convolutional Neural Networks</a:t>
            </a:r>
          </a:p>
        </p:txBody>
      </p:sp>
      <p:sp>
        <p:nvSpPr>
          <p:cNvPr id="3" name="Content Placeholder 2">
            <a:extLst>
              <a:ext uri="{FF2B5EF4-FFF2-40B4-BE49-F238E27FC236}">
                <a16:creationId xmlns:a16="http://schemas.microsoft.com/office/drawing/2014/main" id="{DFD63991-4AB7-B20E-30EA-7EFF92CD665F}"/>
              </a:ext>
            </a:extLst>
          </p:cNvPr>
          <p:cNvSpPr>
            <a:spLocks noGrp="1"/>
          </p:cNvSpPr>
          <p:nvPr>
            <p:ph idx="1"/>
          </p:nvPr>
        </p:nvSpPr>
        <p:spPr/>
        <p:txBody>
          <a:bodyPr/>
          <a:lstStyle/>
          <a:p>
            <a:r>
              <a:rPr lang="en-GB" dirty="0"/>
              <a:t>CNNs are a kind of neural network that are specifically tailored for classifying images.</a:t>
            </a:r>
          </a:p>
          <a:p>
            <a:r>
              <a:rPr lang="en-GB" dirty="0"/>
              <a:t>Inspired by biological visual fields, they leverage the spatial information of the pixels in an image.</a:t>
            </a:r>
          </a:p>
          <a:p>
            <a:r>
              <a:rPr lang="en-GB" dirty="0"/>
              <a:t>They build on the information from single pixels into simple geometric forms, and then into more complex objects, such as faces or animals.</a:t>
            </a:r>
          </a:p>
        </p:txBody>
      </p:sp>
      <p:sp>
        <p:nvSpPr>
          <p:cNvPr id="4" name="Date Placeholder 3">
            <a:extLst>
              <a:ext uri="{FF2B5EF4-FFF2-40B4-BE49-F238E27FC236}">
                <a16:creationId xmlns:a16="http://schemas.microsoft.com/office/drawing/2014/main" id="{03F4B8D4-F9B5-0813-A62F-084F56DF13DC}"/>
              </a:ext>
            </a:extLst>
          </p:cNvPr>
          <p:cNvSpPr>
            <a:spLocks noGrp="1"/>
          </p:cNvSpPr>
          <p:nvPr>
            <p:ph type="dt" sz="half" idx="10"/>
          </p:nvPr>
        </p:nvSpPr>
        <p:spPr/>
        <p:txBody>
          <a:bodyPr/>
          <a:lstStyle/>
          <a:p>
            <a:fld id="{A6938821-64FF-A84D-9E74-7A8CA138F948}" type="datetime1">
              <a:rPr lang="en-GB" smtClean="0"/>
              <a:t>17/02/2023</a:t>
            </a:fld>
            <a:endParaRPr lang="en-GB"/>
          </a:p>
        </p:txBody>
      </p:sp>
      <p:sp>
        <p:nvSpPr>
          <p:cNvPr id="5" name="Slide Number Placeholder 4">
            <a:extLst>
              <a:ext uri="{FF2B5EF4-FFF2-40B4-BE49-F238E27FC236}">
                <a16:creationId xmlns:a16="http://schemas.microsoft.com/office/drawing/2014/main" id="{B27EEDED-7A08-0213-F741-70A375165687}"/>
              </a:ext>
            </a:extLst>
          </p:cNvPr>
          <p:cNvSpPr>
            <a:spLocks noGrp="1"/>
          </p:cNvSpPr>
          <p:nvPr>
            <p:ph type="sldNum" sz="quarter" idx="12"/>
          </p:nvPr>
        </p:nvSpPr>
        <p:spPr/>
        <p:txBody>
          <a:bodyPr/>
          <a:lstStyle/>
          <a:p>
            <a:fld id="{23D61984-ECA7-DA43-9C32-BF5CAAD71339}" type="slidenum">
              <a:rPr lang="en-GB" smtClean="0"/>
              <a:t>17</a:t>
            </a:fld>
            <a:endParaRPr lang="en-GB"/>
          </a:p>
        </p:txBody>
      </p:sp>
    </p:spTree>
    <p:extLst>
      <p:ext uri="{BB962C8B-B14F-4D97-AF65-F5344CB8AC3E}">
        <p14:creationId xmlns:p14="http://schemas.microsoft.com/office/powerpoint/2010/main" val="618566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7385-7D56-EA25-C2EB-4F6652561FE7}"/>
              </a:ext>
            </a:extLst>
          </p:cNvPr>
          <p:cNvSpPr>
            <a:spLocks noGrp="1"/>
          </p:cNvSpPr>
          <p:nvPr>
            <p:ph type="title"/>
          </p:nvPr>
        </p:nvSpPr>
        <p:spPr/>
        <p:txBody>
          <a:bodyPr/>
          <a:lstStyle/>
          <a:p>
            <a:r>
              <a:rPr lang="en-GB" dirty="0"/>
              <a:t>Deep CNNs</a:t>
            </a:r>
          </a:p>
        </p:txBody>
      </p:sp>
      <p:sp>
        <p:nvSpPr>
          <p:cNvPr id="3" name="Content Placeholder 2">
            <a:extLst>
              <a:ext uri="{FF2B5EF4-FFF2-40B4-BE49-F238E27FC236}">
                <a16:creationId xmlns:a16="http://schemas.microsoft.com/office/drawing/2014/main" id="{9A3E77C4-21DC-5E74-D5AD-BE08DBFED382}"/>
              </a:ext>
            </a:extLst>
          </p:cNvPr>
          <p:cNvSpPr>
            <a:spLocks noGrp="1"/>
          </p:cNvSpPr>
          <p:nvPr>
            <p:ph idx="1"/>
          </p:nvPr>
        </p:nvSpPr>
        <p:spPr/>
        <p:txBody>
          <a:bodyPr>
            <a:normAutofit fontScale="92500" lnSpcReduction="10000"/>
          </a:bodyPr>
          <a:lstStyle/>
          <a:p>
            <a:r>
              <a:rPr lang="en-GB" dirty="0"/>
              <a:t>DCNNs are made of many layers. Typically these are convolutional and pooling layers.</a:t>
            </a:r>
          </a:p>
          <a:p>
            <a:r>
              <a:rPr lang="en-GB" dirty="0"/>
              <a:t>A convolution takes a sub-region of an image as input into a single neuron, and strides this subregion across the whole image.</a:t>
            </a:r>
          </a:p>
          <a:p>
            <a:r>
              <a:rPr lang="en-GB" dirty="0"/>
              <a:t>Pooling layers reduce the size of an image, but taking, for example, the maximum value in a subregion.</a:t>
            </a:r>
          </a:p>
        </p:txBody>
      </p:sp>
      <p:sp>
        <p:nvSpPr>
          <p:cNvPr id="4" name="Date Placeholder 3">
            <a:extLst>
              <a:ext uri="{FF2B5EF4-FFF2-40B4-BE49-F238E27FC236}">
                <a16:creationId xmlns:a16="http://schemas.microsoft.com/office/drawing/2014/main" id="{D368D608-82E8-C3F1-C44F-76D19E283D78}"/>
              </a:ext>
            </a:extLst>
          </p:cNvPr>
          <p:cNvSpPr>
            <a:spLocks noGrp="1"/>
          </p:cNvSpPr>
          <p:nvPr>
            <p:ph type="dt" sz="half" idx="10"/>
          </p:nvPr>
        </p:nvSpPr>
        <p:spPr/>
        <p:txBody>
          <a:bodyPr/>
          <a:lstStyle/>
          <a:p>
            <a:fld id="{A6938821-64FF-A84D-9E74-7A8CA138F948}" type="datetime1">
              <a:rPr lang="en-GB" smtClean="0"/>
              <a:t>17/02/2023</a:t>
            </a:fld>
            <a:endParaRPr lang="en-GB"/>
          </a:p>
        </p:txBody>
      </p:sp>
      <p:sp>
        <p:nvSpPr>
          <p:cNvPr id="5" name="Slide Number Placeholder 4">
            <a:extLst>
              <a:ext uri="{FF2B5EF4-FFF2-40B4-BE49-F238E27FC236}">
                <a16:creationId xmlns:a16="http://schemas.microsoft.com/office/drawing/2014/main" id="{A234E00C-612D-76E0-E46D-2A9CDA1BCFD7}"/>
              </a:ext>
            </a:extLst>
          </p:cNvPr>
          <p:cNvSpPr>
            <a:spLocks noGrp="1"/>
          </p:cNvSpPr>
          <p:nvPr>
            <p:ph type="sldNum" sz="quarter" idx="12"/>
          </p:nvPr>
        </p:nvSpPr>
        <p:spPr/>
        <p:txBody>
          <a:bodyPr/>
          <a:lstStyle/>
          <a:p>
            <a:fld id="{23D61984-ECA7-DA43-9C32-BF5CAAD71339}" type="slidenum">
              <a:rPr lang="en-GB" smtClean="0"/>
              <a:t>18</a:t>
            </a:fld>
            <a:endParaRPr lang="en-GB"/>
          </a:p>
        </p:txBody>
      </p:sp>
    </p:spTree>
    <p:extLst>
      <p:ext uri="{BB962C8B-B14F-4D97-AF65-F5344CB8AC3E}">
        <p14:creationId xmlns:p14="http://schemas.microsoft.com/office/powerpoint/2010/main" val="207169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76906-1558-819D-861D-0709BB6AB3CD}"/>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3F6894A1-6A1F-C624-7C57-C35E00683ECA}"/>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AB481A90-4B84-E374-4788-E39A90E1B87E}"/>
              </a:ext>
            </a:extLst>
          </p:cNvPr>
          <p:cNvSpPr>
            <a:spLocks noGrp="1"/>
          </p:cNvSpPr>
          <p:nvPr>
            <p:ph type="dt" sz="half" idx="10"/>
          </p:nvPr>
        </p:nvSpPr>
        <p:spPr/>
        <p:txBody>
          <a:bodyPr/>
          <a:lstStyle/>
          <a:p>
            <a:fld id="{A6938821-64FF-A84D-9E74-7A8CA138F948}" type="datetime1">
              <a:rPr lang="en-GB" smtClean="0"/>
              <a:t>17/02/2023</a:t>
            </a:fld>
            <a:endParaRPr lang="en-GB"/>
          </a:p>
        </p:txBody>
      </p:sp>
      <p:sp>
        <p:nvSpPr>
          <p:cNvPr id="5" name="Slide Number Placeholder 4">
            <a:extLst>
              <a:ext uri="{FF2B5EF4-FFF2-40B4-BE49-F238E27FC236}">
                <a16:creationId xmlns:a16="http://schemas.microsoft.com/office/drawing/2014/main" id="{1B098CBE-F118-1E4E-481E-5B134DBE1A91}"/>
              </a:ext>
            </a:extLst>
          </p:cNvPr>
          <p:cNvSpPr>
            <a:spLocks noGrp="1"/>
          </p:cNvSpPr>
          <p:nvPr>
            <p:ph type="sldNum" sz="quarter" idx="12"/>
          </p:nvPr>
        </p:nvSpPr>
        <p:spPr/>
        <p:txBody>
          <a:bodyPr/>
          <a:lstStyle/>
          <a:p>
            <a:fld id="{23D61984-ECA7-DA43-9C32-BF5CAAD71339}" type="slidenum">
              <a:rPr lang="en-GB" smtClean="0"/>
              <a:t>19</a:t>
            </a:fld>
            <a:endParaRPr lang="en-GB"/>
          </a:p>
        </p:txBody>
      </p:sp>
    </p:spTree>
    <p:extLst>
      <p:ext uri="{BB962C8B-B14F-4D97-AF65-F5344CB8AC3E}">
        <p14:creationId xmlns:p14="http://schemas.microsoft.com/office/powerpoint/2010/main" val="2999268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F4AF-8BA7-2448-B090-D4C154FD5AA3}"/>
              </a:ext>
            </a:extLst>
          </p:cNvPr>
          <p:cNvSpPr>
            <a:spLocks noGrp="1"/>
          </p:cNvSpPr>
          <p:nvPr>
            <p:ph type="title"/>
          </p:nvPr>
        </p:nvSpPr>
        <p:spPr/>
        <p:txBody>
          <a:bodyPr/>
          <a:lstStyle/>
          <a:p>
            <a:r>
              <a:rPr lang="en-GB" dirty="0"/>
              <a:t>Lecture 4 - Outcomes</a:t>
            </a:r>
          </a:p>
        </p:txBody>
      </p:sp>
      <p:sp>
        <p:nvSpPr>
          <p:cNvPr id="3" name="Content Placeholder 2">
            <a:extLst>
              <a:ext uri="{FF2B5EF4-FFF2-40B4-BE49-F238E27FC236}">
                <a16:creationId xmlns:a16="http://schemas.microsoft.com/office/drawing/2014/main" id="{752A33B0-1C8C-6A4A-B829-00A7320C1924}"/>
              </a:ext>
            </a:extLst>
          </p:cNvPr>
          <p:cNvSpPr>
            <a:spLocks noGrp="1"/>
          </p:cNvSpPr>
          <p:nvPr>
            <p:ph idx="1"/>
          </p:nvPr>
        </p:nvSpPr>
        <p:spPr/>
        <p:txBody>
          <a:bodyPr>
            <a:normAutofit/>
          </a:bodyPr>
          <a:lstStyle/>
          <a:p>
            <a:r>
              <a:rPr lang="en-GB" dirty="0"/>
              <a:t>Learn about the core concepts behind the </a:t>
            </a:r>
            <a:r>
              <a:rPr lang="en-GB" dirty="0" err="1"/>
              <a:t>Keras</a:t>
            </a:r>
            <a:r>
              <a:rPr lang="en-GB" dirty="0"/>
              <a:t> Machine Learning API</a:t>
            </a:r>
          </a:p>
          <a:p>
            <a:r>
              <a:rPr lang="en-GB" dirty="0"/>
              <a:t>Understand the principles of computer vision</a:t>
            </a:r>
          </a:p>
          <a:p>
            <a:r>
              <a:rPr lang="en-GB" dirty="0"/>
              <a:t>Examine how convolutional layers function to process image data</a:t>
            </a:r>
          </a:p>
        </p:txBody>
      </p:sp>
      <p:sp>
        <p:nvSpPr>
          <p:cNvPr id="4" name="Date Placeholder 3">
            <a:extLst>
              <a:ext uri="{FF2B5EF4-FFF2-40B4-BE49-F238E27FC236}">
                <a16:creationId xmlns:a16="http://schemas.microsoft.com/office/drawing/2014/main" id="{F9F8023C-A0DC-F060-5372-BEB4158D9DC0}"/>
              </a:ext>
            </a:extLst>
          </p:cNvPr>
          <p:cNvSpPr>
            <a:spLocks noGrp="1"/>
          </p:cNvSpPr>
          <p:nvPr>
            <p:ph type="dt" sz="half" idx="10"/>
          </p:nvPr>
        </p:nvSpPr>
        <p:spPr/>
        <p:txBody>
          <a:bodyPr/>
          <a:lstStyle/>
          <a:p>
            <a:fld id="{AD652E68-AC43-C049-AFE3-F92C127CFCD0}" type="datetime1">
              <a:rPr lang="en-GB" smtClean="0"/>
              <a:t>17/02/2023</a:t>
            </a:fld>
            <a:endParaRPr lang="en-GB"/>
          </a:p>
        </p:txBody>
      </p:sp>
      <p:sp>
        <p:nvSpPr>
          <p:cNvPr id="5" name="Slide Number Placeholder 4">
            <a:extLst>
              <a:ext uri="{FF2B5EF4-FFF2-40B4-BE49-F238E27FC236}">
                <a16:creationId xmlns:a16="http://schemas.microsoft.com/office/drawing/2014/main" id="{AB60896F-B2B5-4803-85C1-B7C87399D23C}"/>
              </a:ext>
            </a:extLst>
          </p:cNvPr>
          <p:cNvSpPr>
            <a:spLocks noGrp="1"/>
          </p:cNvSpPr>
          <p:nvPr>
            <p:ph type="sldNum" sz="quarter" idx="12"/>
          </p:nvPr>
        </p:nvSpPr>
        <p:spPr/>
        <p:txBody>
          <a:bodyPr/>
          <a:lstStyle/>
          <a:p>
            <a:fld id="{23D61984-ECA7-DA43-9C32-BF5CAAD71339}" type="slidenum">
              <a:rPr lang="en-GB" smtClean="0"/>
              <a:t>2</a:t>
            </a:fld>
            <a:endParaRPr lang="en-GB"/>
          </a:p>
        </p:txBody>
      </p:sp>
    </p:spTree>
    <p:extLst>
      <p:ext uri="{BB962C8B-B14F-4D97-AF65-F5344CB8AC3E}">
        <p14:creationId xmlns:p14="http://schemas.microsoft.com/office/powerpoint/2010/main" val="2775754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0889-EDC6-9943-824C-E6F57531B59E}"/>
              </a:ext>
            </a:extLst>
          </p:cNvPr>
          <p:cNvSpPr>
            <a:spLocks noGrp="1"/>
          </p:cNvSpPr>
          <p:nvPr>
            <p:ph type="title"/>
          </p:nvPr>
        </p:nvSpPr>
        <p:spPr/>
        <p:txBody>
          <a:bodyPr/>
          <a:lstStyle/>
          <a:p>
            <a:r>
              <a:rPr lang="en-GB" dirty="0"/>
              <a:t>Convolutional Layers</a:t>
            </a:r>
          </a:p>
        </p:txBody>
      </p:sp>
      <p:graphicFrame>
        <p:nvGraphicFramePr>
          <p:cNvPr id="16" name="Table 16">
            <a:extLst>
              <a:ext uri="{FF2B5EF4-FFF2-40B4-BE49-F238E27FC236}">
                <a16:creationId xmlns:a16="http://schemas.microsoft.com/office/drawing/2014/main" id="{F6DE8826-8A51-6D43-BE4A-1ED22A17855D}"/>
              </a:ext>
            </a:extLst>
          </p:cNvPr>
          <p:cNvGraphicFramePr>
            <a:graphicFrameLocks noGrp="1"/>
          </p:cNvGraphicFramePr>
          <p:nvPr/>
        </p:nvGraphicFramePr>
        <p:xfrm>
          <a:off x="1154954" y="4048032"/>
          <a:ext cx="1260000" cy="1260000"/>
        </p:xfrm>
        <a:graphic>
          <a:graphicData uri="http://schemas.openxmlformats.org/drawingml/2006/table">
            <a:tbl>
              <a:tblPr>
                <a:tableStyleId>{5C22544A-7EE6-4342-B048-85BDC9FD1C3A}</a:tableStyleId>
              </a:tblPr>
              <a:tblGrid>
                <a:gridCol w="420000">
                  <a:extLst>
                    <a:ext uri="{9D8B030D-6E8A-4147-A177-3AD203B41FA5}">
                      <a16:colId xmlns:a16="http://schemas.microsoft.com/office/drawing/2014/main" val="1579820961"/>
                    </a:ext>
                  </a:extLst>
                </a:gridCol>
                <a:gridCol w="420000">
                  <a:extLst>
                    <a:ext uri="{9D8B030D-6E8A-4147-A177-3AD203B41FA5}">
                      <a16:colId xmlns:a16="http://schemas.microsoft.com/office/drawing/2014/main" val="1435230760"/>
                    </a:ext>
                  </a:extLst>
                </a:gridCol>
                <a:gridCol w="4200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17" name="Table 17">
            <a:extLst>
              <a:ext uri="{FF2B5EF4-FFF2-40B4-BE49-F238E27FC236}">
                <a16:creationId xmlns:a16="http://schemas.microsoft.com/office/drawing/2014/main" id="{B1A8559B-8302-4A4F-BC55-5B092B0D03DF}"/>
              </a:ext>
            </a:extLst>
          </p:cNvPr>
          <p:cNvGraphicFramePr>
            <a:graphicFrameLocks noGrp="1"/>
          </p:cNvGraphicFramePr>
          <p:nvPr/>
        </p:nvGraphicFramePr>
        <p:xfrm>
          <a:off x="4402750" y="2989700"/>
          <a:ext cx="3369600" cy="33696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tblGrid>
              <a:tr h="421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5619347"/>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93828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317429"/>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919801"/>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3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749324"/>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4477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204593"/>
                  </a:ext>
                </a:extLst>
              </a:tr>
            </a:tbl>
          </a:graphicData>
        </a:graphic>
      </p:graphicFrame>
      <p:sp>
        <p:nvSpPr>
          <p:cNvPr id="26" name="TextBox 25">
            <a:extLst>
              <a:ext uri="{FF2B5EF4-FFF2-40B4-BE49-F238E27FC236}">
                <a16:creationId xmlns:a16="http://schemas.microsoft.com/office/drawing/2014/main" id="{EDE74ED0-83A3-444C-89BB-6166DFB0C762}"/>
              </a:ext>
            </a:extLst>
          </p:cNvPr>
          <p:cNvSpPr txBox="1"/>
          <p:nvPr/>
        </p:nvSpPr>
        <p:spPr>
          <a:xfrm>
            <a:off x="1345570" y="5469600"/>
            <a:ext cx="878767" cy="646331"/>
          </a:xfrm>
          <a:prstGeom prst="rect">
            <a:avLst/>
          </a:prstGeom>
          <a:noFill/>
        </p:spPr>
        <p:txBody>
          <a:bodyPr wrap="none" rtlCol="0">
            <a:spAutoFit/>
          </a:bodyPr>
          <a:lstStyle/>
          <a:p>
            <a:pPr algn="ctr"/>
            <a:r>
              <a:rPr lang="en-GB" dirty="0"/>
              <a:t>Kernel</a:t>
            </a:r>
          </a:p>
          <a:p>
            <a:pPr algn="ctr"/>
            <a:r>
              <a:rPr lang="en-GB" dirty="0"/>
              <a:t>3x3</a:t>
            </a:r>
          </a:p>
        </p:txBody>
      </p:sp>
      <p:sp>
        <p:nvSpPr>
          <p:cNvPr id="40" name="TextBox 39">
            <a:extLst>
              <a:ext uri="{FF2B5EF4-FFF2-40B4-BE49-F238E27FC236}">
                <a16:creationId xmlns:a16="http://schemas.microsoft.com/office/drawing/2014/main" id="{3B6C29E8-F198-104D-9599-71D3D7ABD4B9}"/>
              </a:ext>
            </a:extLst>
          </p:cNvPr>
          <p:cNvSpPr txBox="1"/>
          <p:nvPr/>
        </p:nvSpPr>
        <p:spPr>
          <a:xfrm>
            <a:off x="2143683" y="5981332"/>
            <a:ext cx="2106667" cy="369332"/>
          </a:xfrm>
          <a:prstGeom prst="rect">
            <a:avLst/>
          </a:prstGeom>
          <a:noFill/>
        </p:spPr>
        <p:txBody>
          <a:bodyPr wrap="none" rtlCol="0">
            <a:spAutoFit/>
          </a:bodyPr>
          <a:lstStyle/>
          <a:p>
            <a:r>
              <a:rPr lang="en-GB" dirty="0"/>
              <a:t>Padding = ‘valid’</a:t>
            </a:r>
          </a:p>
        </p:txBody>
      </p:sp>
      <p:sp>
        <p:nvSpPr>
          <p:cNvPr id="57" name="TextBox 56">
            <a:extLst>
              <a:ext uri="{FF2B5EF4-FFF2-40B4-BE49-F238E27FC236}">
                <a16:creationId xmlns:a16="http://schemas.microsoft.com/office/drawing/2014/main" id="{8D8148C4-14BB-8D42-8776-9C3D74CF0135}"/>
              </a:ext>
            </a:extLst>
          </p:cNvPr>
          <p:cNvSpPr txBox="1"/>
          <p:nvPr/>
        </p:nvSpPr>
        <p:spPr>
          <a:xfrm>
            <a:off x="1943100" y="2489200"/>
            <a:ext cx="1540806" cy="646331"/>
          </a:xfrm>
          <a:prstGeom prst="rect">
            <a:avLst/>
          </a:prstGeom>
          <a:noFill/>
        </p:spPr>
        <p:txBody>
          <a:bodyPr wrap="none" rtlCol="0">
            <a:spAutoFit/>
          </a:bodyPr>
          <a:lstStyle/>
          <a:p>
            <a:pPr algn="ctr"/>
            <a:r>
              <a:rPr lang="en-GB" dirty="0"/>
              <a:t>Input Shape</a:t>
            </a:r>
          </a:p>
          <a:p>
            <a:pPr algn="ctr"/>
            <a:r>
              <a:rPr lang="en-GB" dirty="0"/>
              <a:t>8x8</a:t>
            </a:r>
          </a:p>
        </p:txBody>
      </p:sp>
      <p:sp>
        <p:nvSpPr>
          <p:cNvPr id="3" name="Date Placeholder 2">
            <a:extLst>
              <a:ext uri="{FF2B5EF4-FFF2-40B4-BE49-F238E27FC236}">
                <a16:creationId xmlns:a16="http://schemas.microsoft.com/office/drawing/2014/main" id="{963743E4-7261-C391-D4AF-F7C62EFD13FE}"/>
              </a:ext>
            </a:extLst>
          </p:cNvPr>
          <p:cNvSpPr>
            <a:spLocks noGrp="1"/>
          </p:cNvSpPr>
          <p:nvPr>
            <p:ph type="dt" sz="half" idx="10"/>
          </p:nvPr>
        </p:nvSpPr>
        <p:spPr/>
        <p:txBody>
          <a:bodyPr/>
          <a:lstStyle/>
          <a:p>
            <a:fld id="{B53C9727-8B07-D84B-ADA9-8CB3487FA75D}" type="datetime1">
              <a:rPr lang="en-GB" smtClean="0"/>
              <a:t>17/02/2023</a:t>
            </a:fld>
            <a:endParaRPr lang="en-GB"/>
          </a:p>
        </p:txBody>
      </p:sp>
      <p:sp>
        <p:nvSpPr>
          <p:cNvPr id="4" name="Slide Number Placeholder 3">
            <a:extLst>
              <a:ext uri="{FF2B5EF4-FFF2-40B4-BE49-F238E27FC236}">
                <a16:creationId xmlns:a16="http://schemas.microsoft.com/office/drawing/2014/main" id="{A628B22C-8F71-2803-2B1F-78BD3A4A3C0D}"/>
              </a:ext>
            </a:extLst>
          </p:cNvPr>
          <p:cNvSpPr>
            <a:spLocks noGrp="1"/>
          </p:cNvSpPr>
          <p:nvPr>
            <p:ph type="sldNum" sz="quarter" idx="12"/>
          </p:nvPr>
        </p:nvSpPr>
        <p:spPr/>
        <p:txBody>
          <a:bodyPr/>
          <a:lstStyle/>
          <a:p>
            <a:fld id="{23D61984-ECA7-DA43-9C32-BF5CAAD71339}" type="slidenum">
              <a:rPr lang="en-GB" smtClean="0"/>
              <a:t>20</a:t>
            </a:fld>
            <a:endParaRPr lang="en-GB"/>
          </a:p>
        </p:txBody>
      </p:sp>
    </p:spTree>
    <p:extLst>
      <p:ext uri="{BB962C8B-B14F-4D97-AF65-F5344CB8AC3E}">
        <p14:creationId xmlns:p14="http://schemas.microsoft.com/office/powerpoint/2010/main" val="97472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0889-EDC6-9943-824C-E6F57531B59E}"/>
              </a:ext>
            </a:extLst>
          </p:cNvPr>
          <p:cNvSpPr>
            <a:spLocks noGrp="1"/>
          </p:cNvSpPr>
          <p:nvPr>
            <p:ph type="title"/>
          </p:nvPr>
        </p:nvSpPr>
        <p:spPr/>
        <p:txBody>
          <a:bodyPr/>
          <a:lstStyle/>
          <a:p>
            <a:r>
              <a:rPr lang="en-GB" dirty="0"/>
              <a:t>Convolutional Layers</a:t>
            </a:r>
          </a:p>
        </p:txBody>
      </p:sp>
      <p:graphicFrame>
        <p:nvGraphicFramePr>
          <p:cNvPr id="16" name="Table 16">
            <a:extLst>
              <a:ext uri="{FF2B5EF4-FFF2-40B4-BE49-F238E27FC236}">
                <a16:creationId xmlns:a16="http://schemas.microsoft.com/office/drawing/2014/main" id="{F6DE8826-8A51-6D43-BE4A-1ED22A17855D}"/>
              </a:ext>
            </a:extLst>
          </p:cNvPr>
          <p:cNvGraphicFramePr>
            <a:graphicFrameLocks noGrp="1"/>
          </p:cNvGraphicFramePr>
          <p:nvPr/>
        </p:nvGraphicFramePr>
        <p:xfrm>
          <a:off x="1154954" y="4048032"/>
          <a:ext cx="1260000" cy="1260000"/>
        </p:xfrm>
        <a:graphic>
          <a:graphicData uri="http://schemas.openxmlformats.org/drawingml/2006/table">
            <a:tbl>
              <a:tblPr>
                <a:tableStyleId>{5C22544A-7EE6-4342-B048-85BDC9FD1C3A}</a:tableStyleId>
              </a:tblPr>
              <a:tblGrid>
                <a:gridCol w="420000">
                  <a:extLst>
                    <a:ext uri="{9D8B030D-6E8A-4147-A177-3AD203B41FA5}">
                      <a16:colId xmlns:a16="http://schemas.microsoft.com/office/drawing/2014/main" val="1579820961"/>
                    </a:ext>
                  </a:extLst>
                </a:gridCol>
                <a:gridCol w="420000">
                  <a:extLst>
                    <a:ext uri="{9D8B030D-6E8A-4147-A177-3AD203B41FA5}">
                      <a16:colId xmlns:a16="http://schemas.microsoft.com/office/drawing/2014/main" val="1435230760"/>
                    </a:ext>
                  </a:extLst>
                </a:gridCol>
                <a:gridCol w="4200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17" name="Table 17">
            <a:extLst>
              <a:ext uri="{FF2B5EF4-FFF2-40B4-BE49-F238E27FC236}">
                <a16:creationId xmlns:a16="http://schemas.microsoft.com/office/drawing/2014/main" id="{B1A8559B-8302-4A4F-BC55-5B092B0D03DF}"/>
              </a:ext>
            </a:extLst>
          </p:cNvPr>
          <p:cNvGraphicFramePr>
            <a:graphicFrameLocks noGrp="1"/>
          </p:cNvGraphicFramePr>
          <p:nvPr/>
        </p:nvGraphicFramePr>
        <p:xfrm>
          <a:off x="4402750" y="2989700"/>
          <a:ext cx="3369600" cy="33696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tblGrid>
              <a:tr h="421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5619347"/>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93828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317429"/>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919801"/>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3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749324"/>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4477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204593"/>
                  </a:ext>
                </a:extLst>
              </a:tr>
            </a:tbl>
          </a:graphicData>
        </a:graphic>
      </p:graphicFrame>
      <p:cxnSp>
        <p:nvCxnSpPr>
          <p:cNvPr id="19" name="Straight Arrow Connector 18">
            <a:extLst>
              <a:ext uri="{FF2B5EF4-FFF2-40B4-BE49-F238E27FC236}">
                <a16:creationId xmlns:a16="http://schemas.microsoft.com/office/drawing/2014/main" id="{C10A3083-3DDF-814F-AD79-FD3B14D7D497}"/>
              </a:ext>
            </a:extLst>
          </p:cNvPr>
          <p:cNvCxnSpPr>
            <a:cxnSpLocks/>
          </p:cNvCxnSpPr>
          <p:nvPr/>
        </p:nvCxnSpPr>
        <p:spPr>
          <a:xfrm flipV="1">
            <a:off x="1154954" y="2993232"/>
            <a:ext cx="3256246" cy="105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6985BB-6DC6-C149-BF8D-1D4D5B22F588}"/>
              </a:ext>
            </a:extLst>
          </p:cNvPr>
          <p:cNvCxnSpPr>
            <a:cxnSpLocks/>
          </p:cNvCxnSpPr>
          <p:nvPr/>
        </p:nvCxnSpPr>
        <p:spPr>
          <a:xfrm flipV="1">
            <a:off x="2414954" y="4263100"/>
            <a:ext cx="3261946" cy="104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E74ED0-83A3-444C-89BB-6166DFB0C762}"/>
              </a:ext>
            </a:extLst>
          </p:cNvPr>
          <p:cNvSpPr txBox="1"/>
          <p:nvPr/>
        </p:nvSpPr>
        <p:spPr>
          <a:xfrm>
            <a:off x="1345570" y="5469600"/>
            <a:ext cx="878767" cy="646331"/>
          </a:xfrm>
          <a:prstGeom prst="rect">
            <a:avLst/>
          </a:prstGeom>
          <a:noFill/>
        </p:spPr>
        <p:txBody>
          <a:bodyPr wrap="none" rtlCol="0">
            <a:spAutoFit/>
          </a:bodyPr>
          <a:lstStyle/>
          <a:p>
            <a:pPr algn="ctr"/>
            <a:r>
              <a:rPr lang="en-GB" dirty="0"/>
              <a:t>Kernel</a:t>
            </a:r>
          </a:p>
          <a:p>
            <a:pPr algn="ctr"/>
            <a:r>
              <a:rPr lang="en-GB" dirty="0"/>
              <a:t>3x3</a:t>
            </a:r>
          </a:p>
        </p:txBody>
      </p:sp>
      <p:sp>
        <p:nvSpPr>
          <p:cNvPr id="31" name="Rectangle 30">
            <a:extLst>
              <a:ext uri="{FF2B5EF4-FFF2-40B4-BE49-F238E27FC236}">
                <a16:creationId xmlns:a16="http://schemas.microsoft.com/office/drawing/2014/main" id="{24888532-E9EB-F14B-90AF-B0E052F3F1F3}"/>
              </a:ext>
            </a:extLst>
          </p:cNvPr>
          <p:cNvSpPr/>
          <p:nvPr/>
        </p:nvSpPr>
        <p:spPr>
          <a:xfrm>
            <a:off x="4411200" y="2993232"/>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3B6C29E8-F198-104D-9599-71D3D7ABD4B9}"/>
              </a:ext>
            </a:extLst>
          </p:cNvPr>
          <p:cNvSpPr txBox="1"/>
          <p:nvPr/>
        </p:nvSpPr>
        <p:spPr>
          <a:xfrm>
            <a:off x="2143683" y="5981332"/>
            <a:ext cx="2106667" cy="369332"/>
          </a:xfrm>
          <a:prstGeom prst="rect">
            <a:avLst/>
          </a:prstGeom>
          <a:noFill/>
        </p:spPr>
        <p:txBody>
          <a:bodyPr wrap="none" rtlCol="0">
            <a:spAutoFit/>
          </a:bodyPr>
          <a:lstStyle/>
          <a:p>
            <a:r>
              <a:rPr lang="en-GB" dirty="0"/>
              <a:t>Padding = ‘valid’</a:t>
            </a:r>
          </a:p>
        </p:txBody>
      </p:sp>
      <p:sp>
        <p:nvSpPr>
          <p:cNvPr id="57" name="TextBox 56">
            <a:extLst>
              <a:ext uri="{FF2B5EF4-FFF2-40B4-BE49-F238E27FC236}">
                <a16:creationId xmlns:a16="http://schemas.microsoft.com/office/drawing/2014/main" id="{8D8148C4-14BB-8D42-8776-9C3D74CF0135}"/>
              </a:ext>
            </a:extLst>
          </p:cNvPr>
          <p:cNvSpPr txBox="1"/>
          <p:nvPr/>
        </p:nvSpPr>
        <p:spPr>
          <a:xfrm>
            <a:off x="1943100" y="2489200"/>
            <a:ext cx="1540806" cy="646331"/>
          </a:xfrm>
          <a:prstGeom prst="rect">
            <a:avLst/>
          </a:prstGeom>
          <a:noFill/>
        </p:spPr>
        <p:txBody>
          <a:bodyPr wrap="none" rtlCol="0">
            <a:spAutoFit/>
          </a:bodyPr>
          <a:lstStyle/>
          <a:p>
            <a:pPr algn="ctr"/>
            <a:r>
              <a:rPr lang="en-GB" dirty="0"/>
              <a:t>Input Shape</a:t>
            </a:r>
          </a:p>
          <a:p>
            <a:pPr algn="ctr"/>
            <a:r>
              <a:rPr lang="en-GB" dirty="0"/>
              <a:t>8x8</a:t>
            </a:r>
          </a:p>
        </p:txBody>
      </p:sp>
      <p:sp>
        <p:nvSpPr>
          <p:cNvPr id="3" name="Date Placeholder 2">
            <a:extLst>
              <a:ext uri="{FF2B5EF4-FFF2-40B4-BE49-F238E27FC236}">
                <a16:creationId xmlns:a16="http://schemas.microsoft.com/office/drawing/2014/main" id="{E14F1A6C-43EE-3F86-98ED-238CB6D88291}"/>
              </a:ext>
            </a:extLst>
          </p:cNvPr>
          <p:cNvSpPr>
            <a:spLocks noGrp="1"/>
          </p:cNvSpPr>
          <p:nvPr>
            <p:ph type="dt" sz="half" idx="10"/>
          </p:nvPr>
        </p:nvSpPr>
        <p:spPr/>
        <p:txBody>
          <a:bodyPr/>
          <a:lstStyle/>
          <a:p>
            <a:fld id="{13F584E7-A271-1A4D-BE9A-351C0C509035}" type="datetime1">
              <a:rPr lang="en-GB" smtClean="0"/>
              <a:t>17/02/2023</a:t>
            </a:fld>
            <a:endParaRPr lang="en-GB"/>
          </a:p>
        </p:txBody>
      </p:sp>
      <p:sp>
        <p:nvSpPr>
          <p:cNvPr id="4" name="Slide Number Placeholder 3">
            <a:extLst>
              <a:ext uri="{FF2B5EF4-FFF2-40B4-BE49-F238E27FC236}">
                <a16:creationId xmlns:a16="http://schemas.microsoft.com/office/drawing/2014/main" id="{65B1B3C9-1DAE-0A7E-2651-E9F782B05B44}"/>
              </a:ext>
            </a:extLst>
          </p:cNvPr>
          <p:cNvSpPr>
            <a:spLocks noGrp="1"/>
          </p:cNvSpPr>
          <p:nvPr>
            <p:ph type="sldNum" sz="quarter" idx="12"/>
          </p:nvPr>
        </p:nvSpPr>
        <p:spPr/>
        <p:txBody>
          <a:bodyPr/>
          <a:lstStyle/>
          <a:p>
            <a:fld id="{23D61984-ECA7-DA43-9C32-BF5CAAD71339}" type="slidenum">
              <a:rPr lang="en-GB" smtClean="0"/>
              <a:t>21</a:t>
            </a:fld>
            <a:endParaRPr lang="en-GB"/>
          </a:p>
        </p:txBody>
      </p:sp>
      <p:sp>
        <p:nvSpPr>
          <p:cNvPr id="5" name="TextBox 4">
            <a:extLst>
              <a:ext uri="{FF2B5EF4-FFF2-40B4-BE49-F238E27FC236}">
                <a16:creationId xmlns:a16="http://schemas.microsoft.com/office/drawing/2014/main" id="{4569103F-8BDF-B0FB-89EB-C7EB1CCF3063}"/>
              </a:ext>
            </a:extLst>
          </p:cNvPr>
          <p:cNvSpPr txBox="1"/>
          <p:nvPr/>
        </p:nvSpPr>
        <p:spPr>
          <a:xfrm>
            <a:off x="3749465" y="2581168"/>
            <a:ext cx="2589170" cy="369332"/>
          </a:xfrm>
          <a:prstGeom prst="rect">
            <a:avLst/>
          </a:prstGeom>
          <a:noFill/>
        </p:spPr>
        <p:txBody>
          <a:bodyPr wrap="none" rtlCol="0">
            <a:spAutoFit/>
          </a:bodyPr>
          <a:lstStyle/>
          <a:p>
            <a:r>
              <a:rPr lang="en-GB" dirty="0"/>
              <a:t>Local Receptive Field</a:t>
            </a:r>
          </a:p>
        </p:txBody>
      </p:sp>
    </p:spTree>
    <p:extLst>
      <p:ext uri="{BB962C8B-B14F-4D97-AF65-F5344CB8AC3E}">
        <p14:creationId xmlns:p14="http://schemas.microsoft.com/office/powerpoint/2010/main" val="3937090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0889-EDC6-9943-824C-E6F57531B59E}"/>
              </a:ext>
            </a:extLst>
          </p:cNvPr>
          <p:cNvSpPr>
            <a:spLocks noGrp="1"/>
          </p:cNvSpPr>
          <p:nvPr>
            <p:ph type="title"/>
          </p:nvPr>
        </p:nvSpPr>
        <p:spPr/>
        <p:txBody>
          <a:bodyPr/>
          <a:lstStyle/>
          <a:p>
            <a:r>
              <a:rPr lang="en-GB" dirty="0"/>
              <a:t>Convolutional Layers</a:t>
            </a:r>
          </a:p>
        </p:txBody>
      </p:sp>
      <p:graphicFrame>
        <p:nvGraphicFramePr>
          <p:cNvPr id="16" name="Table 16">
            <a:extLst>
              <a:ext uri="{FF2B5EF4-FFF2-40B4-BE49-F238E27FC236}">
                <a16:creationId xmlns:a16="http://schemas.microsoft.com/office/drawing/2014/main" id="{F6DE8826-8A51-6D43-BE4A-1ED22A17855D}"/>
              </a:ext>
            </a:extLst>
          </p:cNvPr>
          <p:cNvGraphicFramePr>
            <a:graphicFrameLocks noGrp="1"/>
          </p:cNvGraphicFramePr>
          <p:nvPr/>
        </p:nvGraphicFramePr>
        <p:xfrm>
          <a:off x="1154954" y="4048032"/>
          <a:ext cx="1260000" cy="1260000"/>
        </p:xfrm>
        <a:graphic>
          <a:graphicData uri="http://schemas.openxmlformats.org/drawingml/2006/table">
            <a:tbl>
              <a:tblPr>
                <a:tableStyleId>{5C22544A-7EE6-4342-B048-85BDC9FD1C3A}</a:tableStyleId>
              </a:tblPr>
              <a:tblGrid>
                <a:gridCol w="420000">
                  <a:extLst>
                    <a:ext uri="{9D8B030D-6E8A-4147-A177-3AD203B41FA5}">
                      <a16:colId xmlns:a16="http://schemas.microsoft.com/office/drawing/2014/main" val="1579820961"/>
                    </a:ext>
                  </a:extLst>
                </a:gridCol>
                <a:gridCol w="420000">
                  <a:extLst>
                    <a:ext uri="{9D8B030D-6E8A-4147-A177-3AD203B41FA5}">
                      <a16:colId xmlns:a16="http://schemas.microsoft.com/office/drawing/2014/main" val="1435230760"/>
                    </a:ext>
                  </a:extLst>
                </a:gridCol>
                <a:gridCol w="4200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17" name="Table 17">
            <a:extLst>
              <a:ext uri="{FF2B5EF4-FFF2-40B4-BE49-F238E27FC236}">
                <a16:creationId xmlns:a16="http://schemas.microsoft.com/office/drawing/2014/main" id="{B1A8559B-8302-4A4F-BC55-5B092B0D03DF}"/>
              </a:ext>
            </a:extLst>
          </p:cNvPr>
          <p:cNvGraphicFramePr>
            <a:graphicFrameLocks noGrp="1"/>
          </p:cNvGraphicFramePr>
          <p:nvPr/>
        </p:nvGraphicFramePr>
        <p:xfrm>
          <a:off x="4402750" y="2989700"/>
          <a:ext cx="3369600" cy="33696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tblGrid>
              <a:tr h="421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5619347"/>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93828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317429"/>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919801"/>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3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749324"/>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4477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204593"/>
                  </a:ext>
                </a:extLst>
              </a:tr>
            </a:tbl>
          </a:graphicData>
        </a:graphic>
      </p:graphicFrame>
      <p:cxnSp>
        <p:nvCxnSpPr>
          <p:cNvPr id="19" name="Straight Arrow Connector 18">
            <a:extLst>
              <a:ext uri="{FF2B5EF4-FFF2-40B4-BE49-F238E27FC236}">
                <a16:creationId xmlns:a16="http://schemas.microsoft.com/office/drawing/2014/main" id="{C10A3083-3DDF-814F-AD79-FD3B14D7D497}"/>
              </a:ext>
            </a:extLst>
          </p:cNvPr>
          <p:cNvCxnSpPr>
            <a:cxnSpLocks/>
          </p:cNvCxnSpPr>
          <p:nvPr/>
        </p:nvCxnSpPr>
        <p:spPr>
          <a:xfrm flipV="1">
            <a:off x="1154954" y="2993232"/>
            <a:ext cx="3256246" cy="105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6985BB-6DC6-C149-BF8D-1D4D5B22F588}"/>
              </a:ext>
            </a:extLst>
          </p:cNvPr>
          <p:cNvCxnSpPr>
            <a:cxnSpLocks/>
          </p:cNvCxnSpPr>
          <p:nvPr/>
        </p:nvCxnSpPr>
        <p:spPr>
          <a:xfrm flipV="1">
            <a:off x="2414954" y="4263100"/>
            <a:ext cx="3261946" cy="104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E74ED0-83A3-444C-89BB-6166DFB0C762}"/>
              </a:ext>
            </a:extLst>
          </p:cNvPr>
          <p:cNvSpPr txBox="1"/>
          <p:nvPr/>
        </p:nvSpPr>
        <p:spPr>
          <a:xfrm>
            <a:off x="1345570" y="5469600"/>
            <a:ext cx="878767" cy="646331"/>
          </a:xfrm>
          <a:prstGeom prst="rect">
            <a:avLst/>
          </a:prstGeom>
          <a:noFill/>
        </p:spPr>
        <p:txBody>
          <a:bodyPr wrap="none" rtlCol="0">
            <a:spAutoFit/>
          </a:bodyPr>
          <a:lstStyle/>
          <a:p>
            <a:pPr algn="ctr"/>
            <a:r>
              <a:rPr lang="en-GB" dirty="0"/>
              <a:t>Kernel</a:t>
            </a:r>
          </a:p>
          <a:p>
            <a:pPr algn="ctr"/>
            <a:r>
              <a:rPr lang="en-GB" dirty="0"/>
              <a:t>3x3</a:t>
            </a:r>
          </a:p>
        </p:txBody>
      </p:sp>
      <p:sp>
        <p:nvSpPr>
          <p:cNvPr id="31" name="Rectangle 30">
            <a:extLst>
              <a:ext uri="{FF2B5EF4-FFF2-40B4-BE49-F238E27FC236}">
                <a16:creationId xmlns:a16="http://schemas.microsoft.com/office/drawing/2014/main" id="{24888532-E9EB-F14B-90AF-B0E052F3F1F3}"/>
              </a:ext>
            </a:extLst>
          </p:cNvPr>
          <p:cNvSpPr/>
          <p:nvPr/>
        </p:nvSpPr>
        <p:spPr>
          <a:xfrm>
            <a:off x="4411200" y="2993232"/>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3B6C29E8-F198-104D-9599-71D3D7ABD4B9}"/>
              </a:ext>
            </a:extLst>
          </p:cNvPr>
          <p:cNvSpPr txBox="1"/>
          <p:nvPr/>
        </p:nvSpPr>
        <p:spPr>
          <a:xfrm>
            <a:off x="2143683" y="5981332"/>
            <a:ext cx="2106667" cy="369332"/>
          </a:xfrm>
          <a:prstGeom prst="rect">
            <a:avLst/>
          </a:prstGeom>
          <a:noFill/>
        </p:spPr>
        <p:txBody>
          <a:bodyPr wrap="none" rtlCol="0">
            <a:spAutoFit/>
          </a:bodyPr>
          <a:lstStyle/>
          <a:p>
            <a:r>
              <a:rPr lang="en-GB" dirty="0"/>
              <a:t>Padding = ‘valid’</a:t>
            </a:r>
          </a:p>
        </p:txBody>
      </p:sp>
      <p:sp>
        <p:nvSpPr>
          <p:cNvPr id="57" name="TextBox 56">
            <a:extLst>
              <a:ext uri="{FF2B5EF4-FFF2-40B4-BE49-F238E27FC236}">
                <a16:creationId xmlns:a16="http://schemas.microsoft.com/office/drawing/2014/main" id="{8D8148C4-14BB-8D42-8776-9C3D74CF0135}"/>
              </a:ext>
            </a:extLst>
          </p:cNvPr>
          <p:cNvSpPr txBox="1"/>
          <p:nvPr/>
        </p:nvSpPr>
        <p:spPr>
          <a:xfrm>
            <a:off x="1943100" y="2489200"/>
            <a:ext cx="1540806" cy="646331"/>
          </a:xfrm>
          <a:prstGeom prst="rect">
            <a:avLst/>
          </a:prstGeom>
          <a:noFill/>
        </p:spPr>
        <p:txBody>
          <a:bodyPr wrap="none" rtlCol="0">
            <a:spAutoFit/>
          </a:bodyPr>
          <a:lstStyle/>
          <a:p>
            <a:pPr algn="ctr"/>
            <a:r>
              <a:rPr lang="en-GB" dirty="0"/>
              <a:t>Input Shape</a:t>
            </a:r>
          </a:p>
          <a:p>
            <a:pPr algn="ctr"/>
            <a:r>
              <a:rPr lang="en-GB" dirty="0"/>
              <a:t>8x8</a:t>
            </a:r>
          </a:p>
        </p:txBody>
      </p:sp>
      <p:sp>
        <p:nvSpPr>
          <p:cNvPr id="3" name="Date Placeholder 2">
            <a:extLst>
              <a:ext uri="{FF2B5EF4-FFF2-40B4-BE49-F238E27FC236}">
                <a16:creationId xmlns:a16="http://schemas.microsoft.com/office/drawing/2014/main" id="{E14F1A6C-43EE-3F86-98ED-238CB6D88291}"/>
              </a:ext>
            </a:extLst>
          </p:cNvPr>
          <p:cNvSpPr>
            <a:spLocks noGrp="1"/>
          </p:cNvSpPr>
          <p:nvPr>
            <p:ph type="dt" sz="half" idx="10"/>
          </p:nvPr>
        </p:nvSpPr>
        <p:spPr/>
        <p:txBody>
          <a:bodyPr/>
          <a:lstStyle/>
          <a:p>
            <a:fld id="{13F584E7-A271-1A4D-BE9A-351C0C509035}" type="datetime1">
              <a:rPr lang="en-GB" smtClean="0"/>
              <a:t>17/02/2023</a:t>
            </a:fld>
            <a:endParaRPr lang="en-GB"/>
          </a:p>
        </p:txBody>
      </p:sp>
      <p:sp>
        <p:nvSpPr>
          <p:cNvPr id="4" name="Slide Number Placeholder 3">
            <a:extLst>
              <a:ext uri="{FF2B5EF4-FFF2-40B4-BE49-F238E27FC236}">
                <a16:creationId xmlns:a16="http://schemas.microsoft.com/office/drawing/2014/main" id="{65B1B3C9-1DAE-0A7E-2651-E9F782B05B44}"/>
              </a:ext>
            </a:extLst>
          </p:cNvPr>
          <p:cNvSpPr>
            <a:spLocks noGrp="1"/>
          </p:cNvSpPr>
          <p:nvPr>
            <p:ph type="sldNum" sz="quarter" idx="12"/>
          </p:nvPr>
        </p:nvSpPr>
        <p:spPr/>
        <p:txBody>
          <a:bodyPr/>
          <a:lstStyle/>
          <a:p>
            <a:fld id="{23D61984-ECA7-DA43-9C32-BF5CAAD71339}" type="slidenum">
              <a:rPr lang="en-GB" smtClean="0"/>
              <a:t>22</a:t>
            </a:fld>
            <a:endParaRPr lang="en-GB"/>
          </a:p>
        </p:txBody>
      </p:sp>
      <p:sp>
        <p:nvSpPr>
          <p:cNvPr id="5" name="TextBox 4">
            <a:extLst>
              <a:ext uri="{FF2B5EF4-FFF2-40B4-BE49-F238E27FC236}">
                <a16:creationId xmlns:a16="http://schemas.microsoft.com/office/drawing/2014/main" id="{4569103F-8BDF-B0FB-89EB-C7EB1CCF3063}"/>
              </a:ext>
            </a:extLst>
          </p:cNvPr>
          <p:cNvSpPr txBox="1"/>
          <p:nvPr/>
        </p:nvSpPr>
        <p:spPr>
          <a:xfrm>
            <a:off x="3749465" y="2581168"/>
            <a:ext cx="2589170" cy="369332"/>
          </a:xfrm>
          <a:prstGeom prst="rect">
            <a:avLst/>
          </a:prstGeom>
          <a:noFill/>
        </p:spPr>
        <p:txBody>
          <a:bodyPr wrap="none" rtlCol="0">
            <a:spAutoFit/>
          </a:bodyPr>
          <a:lstStyle/>
          <a:p>
            <a:r>
              <a:rPr lang="en-GB" dirty="0"/>
              <a:t>Local Receptive Field</a:t>
            </a:r>
          </a:p>
        </p:txBody>
      </p:sp>
      <p:sp>
        <p:nvSpPr>
          <p:cNvPr id="6" name="TextBox 5">
            <a:extLst>
              <a:ext uri="{FF2B5EF4-FFF2-40B4-BE49-F238E27FC236}">
                <a16:creationId xmlns:a16="http://schemas.microsoft.com/office/drawing/2014/main" id="{86A9ADA9-FC1D-2A5C-F702-654691F828C1}"/>
              </a:ext>
            </a:extLst>
          </p:cNvPr>
          <p:cNvSpPr txBox="1"/>
          <p:nvPr/>
        </p:nvSpPr>
        <p:spPr>
          <a:xfrm>
            <a:off x="7924751" y="3059667"/>
            <a:ext cx="4022906" cy="1754326"/>
          </a:xfrm>
          <a:prstGeom prst="rect">
            <a:avLst/>
          </a:prstGeom>
          <a:noFill/>
        </p:spPr>
        <p:txBody>
          <a:bodyPr wrap="square" rtlCol="0">
            <a:spAutoFit/>
          </a:bodyPr>
          <a:lstStyle/>
          <a:p>
            <a:r>
              <a:rPr lang="en-GB" dirty="0"/>
              <a:t>The local receptive field refers to the subregion of pixels that the kernel acts upon. The output of the layer, the feature maps, have one pixel (i.e. one neuron) for each local receptive field.</a:t>
            </a:r>
          </a:p>
        </p:txBody>
      </p:sp>
    </p:spTree>
    <p:extLst>
      <p:ext uri="{BB962C8B-B14F-4D97-AF65-F5344CB8AC3E}">
        <p14:creationId xmlns:p14="http://schemas.microsoft.com/office/powerpoint/2010/main" val="2874325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ircular Arrow 29">
            <a:extLst>
              <a:ext uri="{FF2B5EF4-FFF2-40B4-BE49-F238E27FC236}">
                <a16:creationId xmlns:a16="http://schemas.microsoft.com/office/drawing/2014/main" id="{7EEE3D06-9686-B648-A324-6E408F25984E}"/>
              </a:ext>
            </a:extLst>
          </p:cNvPr>
          <p:cNvSpPr/>
          <p:nvPr/>
        </p:nvSpPr>
        <p:spPr>
          <a:xfrm>
            <a:off x="51478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a:extLst>
              <a:ext uri="{FF2B5EF4-FFF2-40B4-BE49-F238E27FC236}">
                <a16:creationId xmlns:a16="http://schemas.microsoft.com/office/drawing/2014/main" id="{3CE10889-EDC6-9943-824C-E6F57531B59E}"/>
              </a:ext>
            </a:extLst>
          </p:cNvPr>
          <p:cNvSpPr>
            <a:spLocks noGrp="1"/>
          </p:cNvSpPr>
          <p:nvPr>
            <p:ph type="title"/>
          </p:nvPr>
        </p:nvSpPr>
        <p:spPr/>
        <p:txBody>
          <a:bodyPr/>
          <a:lstStyle/>
          <a:p>
            <a:r>
              <a:rPr lang="en-GB" dirty="0"/>
              <a:t>Convolutional Layers</a:t>
            </a:r>
          </a:p>
        </p:txBody>
      </p:sp>
      <p:graphicFrame>
        <p:nvGraphicFramePr>
          <p:cNvPr id="16" name="Table 16">
            <a:extLst>
              <a:ext uri="{FF2B5EF4-FFF2-40B4-BE49-F238E27FC236}">
                <a16:creationId xmlns:a16="http://schemas.microsoft.com/office/drawing/2014/main" id="{F6DE8826-8A51-6D43-BE4A-1ED22A17855D}"/>
              </a:ext>
            </a:extLst>
          </p:cNvPr>
          <p:cNvGraphicFramePr>
            <a:graphicFrameLocks noGrp="1"/>
          </p:cNvGraphicFramePr>
          <p:nvPr/>
        </p:nvGraphicFramePr>
        <p:xfrm>
          <a:off x="1154954" y="4048032"/>
          <a:ext cx="1260000" cy="1260000"/>
        </p:xfrm>
        <a:graphic>
          <a:graphicData uri="http://schemas.openxmlformats.org/drawingml/2006/table">
            <a:tbl>
              <a:tblPr>
                <a:tableStyleId>{5C22544A-7EE6-4342-B048-85BDC9FD1C3A}</a:tableStyleId>
              </a:tblPr>
              <a:tblGrid>
                <a:gridCol w="420000">
                  <a:extLst>
                    <a:ext uri="{9D8B030D-6E8A-4147-A177-3AD203B41FA5}">
                      <a16:colId xmlns:a16="http://schemas.microsoft.com/office/drawing/2014/main" val="1579820961"/>
                    </a:ext>
                  </a:extLst>
                </a:gridCol>
                <a:gridCol w="420000">
                  <a:extLst>
                    <a:ext uri="{9D8B030D-6E8A-4147-A177-3AD203B41FA5}">
                      <a16:colId xmlns:a16="http://schemas.microsoft.com/office/drawing/2014/main" val="1435230760"/>
                    </a:ext>
                  </a:extLst>
                </a:gridCol>
                <a:gridCol w="4200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17" name="Table 17">
            <a:extLst>
              <a:ext uri="{FF2B5EF4-FFF2-40B4-BE49-F238E27FC236}">
                <a16:creationId xmlns:a16="http://schemas.microsoft.com/office/drawing/2014/main" id="{B1A8559B-8302-4A4F-BC55-5B092B0D03DF}"/>
              </a:ext>
            </a:extLst>
          </p:cNvPr>
          <p:cNvGraphicFramePr>
            <a:graphicFrameLocks noGrp="1"/>
          </p:cNvGraphicFramePr>
          <p:nvPr/>
        </p:nvGraphicFramePr>
        <p:xfrm>
          <a:off x="4402750" y="2989700"/>
          <a:ext cx="3369600" cy="33696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tblGrid>
              <a:tr h="421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5619347"/>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93828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317429"/>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919801"/>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3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749324"/>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4477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204593"/>
                  </a:ext>
                </a:extLst>
              </a:tr>
            </a:tbl>
          </a:graphicData>
        </a:graphic>
      </p:graphicFrame>
      <p:cxnSp>
        <p:nvCxnSpPr>
          <p:cNvPr id="19" name="Straight Arrow Connector 18">
            <a:extLst>
              <a:ext uri="{FF2B5EF4-FFF2-40B4-BE49-F238E27FC236}">
                <a16:creationId xmlns:a16="http://schemas.microsoft.com/office/drawing/2014/main" id="{C10A3083-3DDF-814F-AD79-FD3B14D7D497}"/>
              </a:ext>
            </a:extLst>
          </p:cNvPr>
          <p:cNvCxnSpPr>
            <a:cxnSpLocks/>
          </p:cNvCxnSpPr>
          <p:nvPr/>
        </p:nvCxnSpPr>
        <p:spPr>
          <a:xfrm flipV="1">
            <a:off x="1154954" y="2993232"/>
            <a:ext cx="3256246" cy="105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6985BB-6DC6-C149-BF8D-1D4D5B22F588}"/>
              </a:ext>
            </a:extLst>
          </p:cNvPr>
          <p:cNvCxnSpPr>
            <a:cxnSpLocks/>
          </p:cNvCxnSpPr>
          <p:nvPr/>
        </p:nvCxnSpPr>
        <p:spPr>
          <a:xfrm flipV="1">
            <a:off x="2414954" y="4263100"/>
            <a:ext cx="3261946" cy="104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E74ED0-83A3-444C-89BB-6166DFB0C762}"/>
              </a:ext>
            </a:extLst>
          </p:cNvPr>
          <p:cNvSpPr txBox="1"/>
          <p:nvPr/>
        </p:nvSpPr>
        <p:spPr>
          <a:xfrm>
            <a:off x="1345570" y="5469600"/>
            <a:ext cx="878767" cy="646331"/>
          </a:xfrm>
          <a:prstGeom prst="rect">
            <a:avLst/>
          </a:prstGeom>
          <a:noFill/>
        </p:spPr>
        <p:txBody>
          <a:bodyPr wrap="none" rtlCol="0">
            <a:spAutoFit/>
          </a:bodyPr>
          <a:lstStyle/>
          <a:p>
            <a:pPr algn="ctr"/>
            <a:r>
              <a:rPr lang="en-GB" dirty="0"/>
              <a:t>Kernel</a:t>
            </a:r>
          </a:p>
          <a:p>
            <a:pPr algn="ctr"/>
            <a:r>
              <a:rPr lang="en-GB" dirty="0"/>
              <a:t>3x3</a:t>
            </a:r>
          </a:p>
        </p:txBody>
      </p:sp>
      <p:sp>
        <p:nvSpPr>
          <p:cNvPr id="29" name="Circular Arrow 28">
            <a:extLst>
              <a:ext uri="{FF2B5EF4-FFF2-40B4-BE49-F238E27FC236}">
                <a16:creationId xmlns:a16="http://schemas.microsoft.com/office/drawing/2014/main" id="{28477C03-9031-CE46-96C2-B216BE7C5F9B}"/>
              </a:ext>
            </a:extLst>
          </p:cNvPr>
          <p:cNvSpPr/>
          <p:nvPr/>
        </p:nvSpPr>
        <p:spPr>
          <a:xfrm>
            <a:off x="44112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a:extLst>
              <a:ext uri="{FF2B5EF4-FFF2-40B4-BE49-F238E27FC236}">
                <a16:creationId xmlns:a16="http://schemas.microsoft.com/office/drawing/2014/main" id="{24888532-E9EB-F14B-90AF-B0E052F3F1F3}"/>
              </a:ext>
            </a:extLst>
          </p:cNvPr>
          <p:cNvSpPr/>
          <p:nvPr/>
        </p:nvSpPr>
        <p:spPr>
          <a:xfrm>
            <a:off x="4411200" y="2993232"/>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B52ADA4-5832-DE41-8CBC-D5EA3272EB02}"/>
              </a:ext>
            </a:extLst>
          </p:cNvPr>
          <p:cNvSpPr/>
          <p:nvPr/>
        </p:nvSpPr>
        <p:spPr>
          <a:xfrm>
            <a:off x="5259950" y="300913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2E9F77B0-042C-054D-8D4D-0B1E5B97C6FF}"/>
              </a:ext>
            </a:extLst>
          </p:cNvPr>
          <p:cNvSpPr txBox="1"/>
          <p:nvPr/>
        </p:nvSpPr>
        <p:spPr>
          <a:xfrm>
            <a:off x="6298150" y="2290272"/>
            <a:ext cx="803425" cy="646331"/>
          </a:xfrm>
          <a:prstGeom prst="rect">
            <a:avLst/>
          </a:prstGeom>
          <a:noFill/>
        </p:spPr>
        <p:txBody>
          <a:bodyPr wrap="none" rtlCol="0">
            <a:spAutoFit/>
          </a:bodyPr>
          <a:lstStyle/>
          <a:p>
            <a:pPr algn="ctr"/>
            <a:r>
              <a:rPr lang="en-GB" dirty="0"/>
              <a:t>Stride</a:t>
            </a:r>
          </a:p>
          <a:p>
            <a:pPr algn="ctr"/>
            <a:r>
              <a:rPr lang="en-GB" dirty="0"/>
              <a:t>2x2</a:t>
            </a:r>
          </a:p>
        </p:txBody>
      </p:sp>
      <p:sp>
        <p:nvSpPr>
          <p:cNvPr id="40" name="TextBox 39">
            <a:extLst>
              <a:ext uri="{FF2B5EF4-FFF2-40B4-BE49-F238E27FC236}">
                <a16:creationId xmlns:a16="http://schemas.microsoft.com/office/drawing/2014/main" id="{3B6C29E8-F198-104D-9599-71D3D7ABD4B9}"/>
              </a:ext>
            </a:extLst>
          </p:cNvPr>
          <p:cNvSpPr txBox="1"/>
          <p:nvPr/>
        </p:nvSpPr>
        <p:spPr>
          <a:xfrm>
            <a:off x="2143683" y="5981332"/>
            <a:ext cx="2106667" cy="369332"/>
          </a:xfrm>
          <a:prstGeom prst="rect">
            <a:avLst/>
          </a:prstGeom>
          <a:noFill/>
        </p:spPr>
        <p:txBody>
          <a:bodyPr wrap="none" rtlCol="0">
            <a:spAutoFit/>
          </a:bodyPr>
          <a:lstStyle/>
          <a:p>
            <a:r>
              <a:rPr lang="en-GB" dirty="0"/>
              <a:t>Padding = ‘valid’</a:t>
            </a:r>
          </a:p>
        </p:txBody>
      </p:sp>
      <p:sp>
        <p:nvSpPr>
          <p:cNvPr id="57" name="TextBox 56">
            <a:extLst>
              <a:ext uri="{FF2B5EF4-FFF2-40B4-BE49-F238E27FC236}">
                <a16:creationId xmlns:a16="http://schemas.microsoft.com/office/drawing/2014/main" id="{8D8148C4-14BB-8D42-8776-9C3D74CF0135}"/>
              </a:ext>
            </a:extLst>
          </p:cNvPr>
          <p:cNvSpPr txBox="1"/>
          <p:nvPr/>
        </p:nvSpPr>
        <p:spPr>
          <a:xfrm>
            <a:off x="1943100" y="2489200"/>
            <a:ext cx="1540806" cy="646331"/>
          </a:xfrm>
          <a:prstGeom prst="rect">
            <a:avLst/>
          </a:prstGeom>
          <a:noFill/>
        </p:spPr>
        <p:txBody>
          <a:bodyPr wrap="none" rtlCol="0">
            <a:spAutoFit/>
          </a:bodyPr>
          <a:lstStyle/>
          <a:p>
            <a:pPr algn="ctr"/>
            <a:r>
              <a:rPr lang="en-GB" dirty="0"/>
              <a:t>Input Shape</a:t>
            </a:r>
          </a:p>
          <a:p>
            <a:pPr algn="ctr"/>
            <a:r>
              <a:rPr lang="en-GB" dirty="0"/>
              <a:t>8x8</a:t>
            </a:r>
          </a:p>
        </p:txBody>
      </p:sp>
      <p:sp>
        <p:nvSpPr>
          <p:cNvPr id="3" name="Date Placeholder 2">
            <a:extLst>
              <a:ext uri="{FF2B5EF4-FFF2-40B4-BE49-F238E27FC236}">
                <a16:creationId xmlns:a16="http://schemas.microsoft.com/office/drawing/2014/main" id="{DF4AFE75-DE02-AD91-73BE-B598565D38C7}"/>
              </a:ext>
            </a:extLst>
          </p:cNvPr>
          <p:cNvSpPr>
            <a:spLocks noGrp="1"/>
          </p:cNvSpPr>
          <p:nvPr>
            <p:ph type="dt" sz="half" idx="10"/>
          </p:nvPr>
        </p:nvSpPr>
        <p:spPr/>
        <p:txBody>
          <a:bodyPr/>
          <a:lstStyle/>
          <a:p>
            <a:fld id="{FE570602-FC67-0B47-A408-0E7F16234FFE}" type="datetime1">
              <a:rPr lang="en-GB" smtClean="0"/>
              <a:t>17/02/2023</a:t>
            </a:fld>
            <a:endParaRPr lang="en-GB"/>
          </a:p>
        </p:txBody>
      </p:sp>
      <p:sp>
        <p:nvSpPr>
          <p:cNvPr id="4" name="Slide Number Placeholder 3">
            <a:extLst>
              <a:ext uri="{FF2B5EF4-FFF2-40B4-BE49-F238E27FC236}">
                <a16:creationId xmlns:a16="http://schemas.microsoft.com/office/drawing/2014/main" id="{EF6B5E81-0FCA-C5B6-7558-9B9174E613E8}"/>
              </a:ext>
            </a:extLst>
          </p:cNvPr>
          <p:cNvSpPr>
            <a:spLocks noGrp="1"/>
          </p:cNvSpPr>
          <p:nvPr>
            <p:ph type="sldNum" sz="quarter" idx="12"/>
          </p:nvPr>
        </p:nvSpPr>
        <p:spPr/>
        <p:txBody>
          <a:bodyPr/>
          <a:lstStyle/>
          <a:p>
            <a:fld id="{23D61984-ECA7-DA43-9C32-BF5CAAD71339}" type="slidenum">
              <a:rPr lang="en-GB" smtClean="0"/>
              <a:t>23</a:t>
            </a:fld>
            <a:endParaRPr lang="en-GB"/>
          </a:p>
        </p:txBody>
      </p:sp>
      <p:sp>
        <p:nvSpPr>
          <p:cNvPr id="5" name="TextBox 4">
            <a:extLst>
              <a:ext uri="{FF2B5EF4-FFF2-40B4-BE49-F238E27FC236}">
                <a16:creationId xmlns:a16="http://schemas.microsoft.com/office/drawing/2014/main" id="{33C6D6B1-DBD3-D068-AE66-69DB6C86627F}"/>
              </a:ext>
            </a:extLst>
          </p:cNvPr>
          <p:cNvSpPr txBox="1"/>
          <p:nvPr/>
        </p:nvSpPr>
        <p:spPr>
          <a:xfrm>
            <a:off x="7924751" y="3059667"/>
            <a:ext cx="4022906" cy="2308324"/>
          </a:xfrm>
          <a:prstGeom prst="rect">
            <a:avLst/>
          </a:prstGeom>
          <a:noFill/>
        </p:spPr>
        <p:txBody>
          <a:bodyPr wrap="square" rtlCol="0">
            <a:spAutoFit/>
          </a:bodyPr>
          <a:lstStyle/>
          <a:p>
            <a:r>
              <a:rPr lang="en-GB" dirty="0"/>
              <a:t>The kernel is </a:t>
            </a:r>
            <a:r>
              <a:rPr lang="en-GB" dirty="0" err="1"/>
              <a:t>strided</a:t>
            </a:r>
            <a:r>
              <a:rPr lang="en-GB" dirty="0"/>
              <a:t> along the image, each stride feeds into another output neuron. Importantly, the neurons all share the same weights for the kernel. This allows the kernel to learn the same feature, regardless of it’s local position in the image.</a:t>
            </a:r>
          </a:p>
        </p:txBody>
      </p:sp>
    </p:spTree>
    <p:extLst>
      <p:ext uri="{BB962C8B-B14F-4D97-AF65-F5344CB8AC3E}">
        <p14:creationId xmlns:p14="http://schemas.microsoft.com/office/powerpoint/2010/main" val="3910081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ircular Arrow 29">
            <a:extLst>
              <a:ext uri="{FF2B5EF4-FFF2-40B4-BE49-F238E27FC236}">
                <a16:creationId xmlns:a16="http://schemas.microsoft.com/office/drawing/2014/main" id="{7EEE3D06-9686-B648-A324-6E408F25984E}"/>
              </a:ext>
            </a:extLst>
          </p:cNvPr>
          <p:cNvSpPr/>
          <p:nvPr/>
        </p:nvSpPr>
        <p:spPr>
          <a:xfrm>
            <a:off x="51478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a:extLst>
              <a:ext uri="{FF2B5EF4-FFF2-40B4-BE49-F238E27FC236}">
                <a16:creationId xmlns:a16="http://schemas.microsoft.com/office/drawing/2014/main" id="{3CE10889-EDC6-9943-824C-E6F57531B59E}"/>
              </a:ext>
            </a:extLst>
          </p:cNvPr>
          <p:cNvSpPr>
            <a:spLocks noGrp="1"/>
          </p:cNvSpPr>
          <p:nvPr>
            <p:ph type="title"/>
          </p:nvPr>
        </p:nvSpPr>
        <p:spPr/>
        <p:txBody>
          <a:bodyPr/>
          <a:lstStyle/>
          <a:p>
            <a:r>
              <a:rPr lang="en-GB" dirty="0"/>
              <a:t>Convolutional Layers</a:t>
            </a:r>
          </a:p>
        </p:txBody>
      </p:sp>
      <p:graphicFrame>
        <p:nvGraphicFramePr>
          <p:cNvPr id="16" name="Table 16">
            <a:extLst>
              <a:ext uri="{FF2B5EF4-FFF2-40B4-BE49-F238E27FC236}">
                <a16:creationId xmlns:a16="http://schemas.microsoft.com/office/drawing/2014/main" id="{F6DE8826-8A51-6D43-BE4A-1ED22A17855D}"/>
              </a:ext>
            </a:extLst>
          </p:cNvPr>
          <p:cNvGraphicFramePr>
            <a:graphicFrameLocks noGrp="1"/>
          </p:cNvGraphicFramePr>
          <p:nvPr>
            <p:extLst>
              <p:ext uri="{D42A27DB-BD31-4B8C-83A1-F6EECF244321}">
                <p14:modId xmlns:p14="http://schemas.microsoft.com/office/powerpoint/2010/main" val="1423708331"/>
              </p:ext>
            </p:extLst>
          </p:nvPr>
        </p:nvGraphicFramePr>
        <p:xfrm>
          <a:off x="1154954" y="4048032"/>
          <a:ext cx="1260000" cy="1260000"/>
        </p:xfrm>
        <a:graphic>
          <a:graphicData uri="http://schemas.openxmlformats.org/drawingml/2006/table">
            <a:tbl>
              <a:tblPr>
                <a:tableStyleId>{5C22544A-7EE6-4342-B048-85BDC9FD1C3A}</a:tableStyleId>
              </a:tblPr>
              <a:tblGrid>
                <a:gridCol w="420000">
                  <a:extLst>
                    <a:ext uri="{9D8B030D-6E8A-4147-A177-3AD203B41FA5}">
                      <a16:colId xmlns:a16="http://schemas.microsoft.com/office/drawing/2014/main" val="1579820961"/>
                    </a:ext>
                  </a:extLst>
                </a:gridCol>
                <a:gridCol w="420000">
                  <a:extLst>
                    <a:ext uri="{9D8B030D-6E8A-4147-A177-3AD203B41FA5}">
                      <a16:colId xmlns:a16="http://schemas.microsoft.com/office/drawing/2014/main" val="1435230760"/>
                    </a:ext>
                  </a:extLst>
                </a:gridCol>
                <a:gridCol w="420000">
                  <a:extLst>
                    <a:ext uri="{9D8B030D-6E8A-4147-A177-3AD203B41FA5}">
                      <a16:colId xmlns:a16="http://schemas.microsoft.com/office/drawing/2014/main" val="2008196924"/>
                    </a:ext>
                  </a:extLst>
                </a:gridCol>
              </a:tblGrid>
              <a:tr h="420000">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17" name="Table 17">
            <a:extLst>
              <a:ext uri="{FF2B5EF4-FFF2-40B4-BE49-F238E27FC236}">
                <a16:creationId xmlns:a16="http://schemas.microsoft.com/office/drawing/2014/main" id="{B1A8559B-8302-4A4F-BC55-5B092B0D03DF}"/>
              </a:ext>
            </a:extLst>
          </p:cNvPr>
          <p:cNvGraphicFramePr>
            <a:graphicFrameLocks noGrp="1"/>
          </p:cNvGraphicFramePr>
          <p:nvPr>
            <p:extLst>
              <p:ext uri="{D42A27DB-BD31-4B8C-83A1-F6EECF244321}">
                <p14:modId xmlns:p14="http://schemas.microsoft.com/office/powerpoint/2010/main" val="1563407623"/>
              </p:ext>
            </p:extLst>
          </p:nvPr>
        </p:nvGraphicFramePr>
        <p:xfrm>
          <a:off x="4402750" y="2989700"/>
          <a:ext cx="3369600" cy="33696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tblGrid>
              <a:tr h="421200">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5619347"/>
                  </a:ext>
                </a:extLst>
              </a:tr>
              <a:tr h="421200">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9382876"/>
                  </a:ext>
                </a:extLst>
              </a:tr>
              <a:tr h="421200">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317429"/>
                  </a:ext>
                </a:extLst>
              </a:tr>
              <a:tr h="421200">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919801"/>
                  </a:ext>
                </a:extLst>
              </a:tr>
              <a:tr h="421200">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3676"/>
                  </a:ext>
                </a:extLst>
              </a:tr>
              <a:tr h="421200">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749324"/>
                  </a:ext>
                </a:extLst>
              </a:tr>
              <a:tr h="421200">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4477676"/>
                  </a:ext>
                </a:extLst>
              </a:tr>
              <a:tr h="421200">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204593"/>
                  </a:ext>
                </a:extLst>
              </a:tr>
            </a:tbl>
          </a:graphicData>
        </a:graphic>
      </p:graphicFrame>
      <p:cxnSp>
        <p:nvCxnSpPr>
          <p:cNvPr id="19" name="Straight Arrow Connector 18">
            <a:extLst>
              <a:ext uri="{FF2B5EF4-FFF2-40B4-BE49-F238E27FC236}">
                <a16:creationId xmlns:a16="http://schemas.microsoft.com/office/drawing/2014/main" id="{C10A3083-3DDF-814F-AD79-FD3B14D7D497}"/>
              </a:ext>
            </a:extLst>
          </p:cNvPr>
          <p:cNvCxnSpPr>
            <a:cxnSpLocks/>
          </p:cNvCxnSpPr>
          <p:nvPr/>
        </p:nvCxnSpPr>
        <p:spPr>
          <a:xfrm flipV="1">
            <a:off x="1154954" y="2993232"/>
            <a:ext cx="3256246" cy="105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6985BB-6DC6-C149-BF8D-1D4D5B22F588}"/>
              </a:ext>
            </a:extLst>
          </p:cNvPr>
          <p:cNvCxnSpPr>
            <a:cxnSpLocks/>
          </p:cNvCxnSpPr>
          <p:nvPr/>
        </p:nvCxnSpPr>
        <p:spPr>
          <a:xfrm flipV="1">
            <a:off x="2414954" y="4263100"/>
            <a:ext cx="3261946" cy="104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E74ED0-83A3-444C-89BB-6166DFB0C762}"/>
              </a:ext>
            </a:extLst>
          </p:cNvPr>
          <p:cNvSpPr txBox="1"/>
          <p:nvPr/>
        </p:nvSpPr>
        <p:spPr>
          <a:xfrm>
            <a:off x="1345570" y="5469600"/>
            <a:ext cx="878767" cy="646331"/>
          </a:xfrm>
          <a:prstGeom prst="rect">
            <a:avLst/>
          </a:prstGeom>
          <a:noFill/>
        </p:spPr>
        <p:txBody>
          <a:bodyPr wrap="none" rtlCol="0">
            <a:spAutoFit/>
          </a:bodyPr>
          <a:lstStyle/>
          <a:p>
            <a:pPr algn="ctr"/>
            <a:r>
              <a:rPr lang="en-GB" dirty="0"/>
              <a:t>Kernel</a:t>
            </a:r>
          </a:p>
          <a:p>
            <a:pPr algn="ctr"/>
            <a:r>
              <a:rPr lang="en-GB" dirty="0"/>
              <a:t>3x3</a:t>
            </a:r>
          </a:p>
        </p:txBody>
      </p:sp>
      <p:sp>
        <p:nvSpPr>
          <p:cNvPr id="29" name="Circular Arrow 28">
            <a:extLst>
              <a:ext uri="{FF2B5EF4-FFF2-40B4-BE49-F238E27FC236}">
                <a16:creationId xmlns:a16="http://schemas.microsoft.com/office/drawing/2014/main" id="{28477C03-9031-CE46-96C2-B216BE7C5F9B}"/>
              </a:ext>
            </a:extLst>
          </p:cNvPr>
          <p:cNvSpPr/>
          <p:nvPr/>
        </p:nvSpPr>
        <p:spPr>
          <a:xfrm>
            <a:off x="44112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a:extLst>
              <a:ext uri="{FF2B5EF4-FFF2-40B4-BE49-F238E27FC236}">
                <a16:creationId xmlns:a16="http://schemas.microsoft.com/office/drawing/2014/main" id="{24888532-E9EB-F14B-90AF-B0E052F3F1F3}"/>
              </a:ext>
            </a:extLst>
          </p:cNvPr>
          <p:cNvSpPr/>
          <p:nvPr/>
        </p:nvSpPr>
        <p:spPr>
          <a:xfrm>
            <a:off x="4411200" y="2993232"/>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B52ADA4-5832-DE41-8CBC-D5EA3272EB02}"/>
              </a:ext>
            </a:extLst>
          </p:cNvPr>
          <p:cNvSpPr/>
          <p:nvPr/>
        </p:nvSpPr>
        <p:spPr>
          <a:xfrm>
            <a:off x="5259950" y="300913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2E9F77B0-042C-054D-8D4D-0B1E5B97C6FF}"/>
              </a:ext>
            </a:extLst>
          </p:cNvPr>
          <p:cNvSpPr txBox="1"/>
          <p:nvPr/>
        </p:nvSpPr>
        <p:spPr>
          <a:xfrm>
            <a:off x="6298150" y="2290272"/>
            <a:ext cx="803425" cy="646331"/>
          </a:xfrm>
          <a:prstGeom prst="rect">
            <a:avLst/>
          </a:prstGeom>
          <a:noFill/>
        </p:spPr>
        <p:txBody>
          <a:bodyPr wrap="none" rtlCol="0">
            <a:spAutoFit/>
          </a:bodyPr>
          <a:lstStyle/>
          <a:p>
            <a:pPr algn="ctr"/>
            <a:r>
              <a:rPr lang="en-GB" dirty="0"/>
              <a:t>Stride</a:t>
            </a:r>
          </a:p>
          <a:p>
            <a:pPr algn="ctr"/>
            <a:r>
              <a:rPr lang="en-GB" dirty="0"/>
              <a:t>2x2</a:t>
            </a:r>
          </a:p>
        </p:txBody>
      </p:sp>
      <p:sp>
        <p:nvSpPr>
          <p:cNvPr id="40" name="TextBox 39">
            <a:extLst>
              <a:ext uri="{FF2B5EF4-FFF2-40B4-BE49-F238E27FC236}">
                <a16:creationId xmlns:a16="http://schemas.microsoft.com/office/drawing/2014/main" id="{3B6C29E8-F198-104D-9599-71D3D7ABD4B9}"/>
              </a:ext>
            </a:extLst>
          </p:cNvPr>
          <p:cNvSpPr txBox="1"/>
          <p:nvPr/>
        </p:nvSpPr>
        <p:spPr>
          <a:xfrm>
            <a:off x="2143683" y="5981332"/>
            <a:ext cx="2106667" cy="369332"/>
          </a:xfrm>
          <a:prstGeom prst="rect">
            <a:avLst/>
          </a:prstGeom>
          <a:noFill/>
        </p:spPr>
        <p:txBody>
          <a:bodyPr wrap="none" rtlCol="0">
            <a:spAutoFit/>
          </a:bodyPr>
          <a:lstStyle/>
          <a:p>
            <a:r>
              <a:rPr lang="en-GB" dirty="0"/>
              <a:t>Padding = ‘valid’</a:t>
            </a:r>
          </a:p>
        </p:txBody>
      </p:sp>
      <p:sp>
        <p:nvSpPr>
          <p:cNvPr id="57" name="TextBox 56">
            <a:extLst>
              <a:ext uri="{FF2B5EF4-FFF2-40B4-BE49-F238E27FC236}">
                <a16:creationId xmlns:a16="http://schemas.microsoft.com/office/drawing/2014/main" id="{8D8148C4-14BB-8D42-8776-9C3D74CF0135}"/>
              </a:ext>
            </a:extLst>
          </p:cNvPr>
          <p:cNvSpPr txBox="1"/>
          <p:nvPr/>
        </p:nvSpPr>
        <p:spPr>
          <a:xfrm>
            <a:off x="1943100" y="2489200"/>
            <a:ext cx="1540806" cy="646331"/>
          </a:xfrm>
          <a:prstGeom prst="rect">
            <a:avLst/>
          </a:prstGeom>
          <a:noFill/>
        </p:spPr>
        <p:txBody>
          <a:bodyPr wrap="none" rtlCol="0">
            <a:spAutoFit/>
          </a:bodyPr>
          <a:lstStyle/>
          <a:p>
            <a:pPr algn="ctr"/>
            <a:r>
              <a:rPr lang="en-GB" dirty="0"/>
              <a:t>Input Shape</a:t>
            </a:r>
          </a:p>
          <a:p>
            <a:pPr algn="ctr"/>
            <a:r>
              <a:rPr lang="en-GB" dirty="0"/>
              <a:t>8x8</a:t>
            </a:r>
          </a:p>
        </p:txBody>
      </p:sp>
      <p:sp>
        <p:nvSpPr>
          <p:cNvPr id="3" name="Date Placeholder 2">
            <a:extLst>
              <a:ext uri="{FF2B5EF4-FFF2-40B4-BE49-F238E27FC236}">
                <a16:creationId xmlns:a16="http://schemas.microsoft.com/office/drawing/2014/main" id="{8D7253C4-10CB-5151-3EAD-D590FC1911DF}"/>
              </a:ext>
            </a:extLst>
          </p:cNvPr>
          <p:cNvSpPr>
            <a:spLocks noGrp="1"/>
          </p:cNvSpPr>
          <p:nvPr>
            <p:ph type="dt" sz="half" idx="10"/>
          </p:nvPr>
        </p:nvSpPr>
        <p:spPr/>
        <p:txBody>
          <a:bodyPr/>
          <a:lstStyle/>
          <a:p>
            <a:fld id="{98599810-58C3-514E-9EFF-C3ACB87A1937}" type="datetime1">
              <a:rPr lang="en-GB" smtClean="0"/>
              <a:t>17/02/2023</a:t>
            </a:fld>
            <a:endParaRPr lang="en-GB"/>
          </a:p>
        </p:txBody>
      </p:sp>
      <p:sp>
        <p:nvSpPr>
          <p:cNvPr id="4" name="Slide Number Placeholder 3">
            <a:extLst>
              <a:ext uri="{FF2B5EF4-FFF2-40B4-BE49-F238E27FC236}">
                <a16:creationId xmlns:a16="http://schemas.microsoft.com/office/drawing/2014/main" id="{9302D5D0-64E4-4308-B515-48E471736476}"/>
              </a:ext>
            </a:extLst>
          </p:cNvPr>
          <p:cNvSpPr>
            <a:spLocks noGrp="1"/>
          </p:cNvSpPr>
          <p:nvPr>
            <p:ph type="sldNum" sz="quarter" idx="12"/>
          </p:nvPr>
        </p:nvSpPr>
        <p:spPr/>
        <p:txBody>
          <a:bodyPr/>
          <a:lstStyle/>
          <a:p>
            <a:fld id="{23D61984-ECA7-DA43-9C32-BF5CAAD71339}" type="slidenum">
              <a:rPr lang="en-GB" smtClean="0"/>
              <a:t>24</a:t>
            </a:fld>
            <a:endParaRPr lang="en-GB"/>
          </a:p>
        </p:txBody>
      </p:sp>
    </p:spTree>
    <p:extLst>
      <p:ext uri="{BB962C8B-B14F-4D97-AF65-F5344CB8AC3E}">
        <p14:creationId xmlns:p14="http://schemas.microsoft.com/office/powerpoint/2010/main" val="1973228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ircular Arrow 29">
            <a:extLst>
              <a:ext uri="{FF2B5EF4-FFF2-40B4-BE49-F238E27FC236}">
                <a16:creationId xmlns:a16="http://schemas.microsoft.com/office/drawing/2014/main" id="{7EEE3D06-9686-B648-A324-6E408F25984E}"/>
              </a:ext>
            </a:extLst>
          </p:cNvPr>
          <p:cNvSpPr/>
          <p:nvPr/>
        </p:nvSpPr>
        <p:spPr>
          <a:xfrm>
            <a:off x="51478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a:extLst>
              <a:ext uri="{FF2B5EF4-FFF2-40B4-BE49-F238E27FC236}">
                <a16:creationId xmlns:a16="http://schemas.microsoft.com/office/drawing/2014/main" id="{3CE10889-EDC6-9943-824C-E6F57531B59E}"/>
              </a:ext>
            </a:extLst>
          </p:cNvPr>
          <p:cNvSpPr>
            <a:spLocks noGrp="1"/>
          </p:cNvSpPr>
          <p:nvPr>
            <p:ph type="title"/>
          </p:nvPr>
        </p:nvSpPr>
        <p:spPr/>
        <p:txBody>
          <a:bodyPr/>
          <a:lstStyle/>
          <a:p>
            <a:r>
              <a:rPr lang="en-GB" dirty="0"/>
              <a:t>Convolutional Layers</a:t>
            </a:r>
          </a:p>
        </p:txBody>
      </p:sp>
      <p:graphicFrame>
        <p:nvGraphicFramePr>
          <p:cNvPr id="17" name="Table 17">
            <a:extLst>
              <a:ext uri="{FF2B5EF4-FFF2-40B4-BE49-F238E27FC236}">
                <a16:creationId xmlns:a16="http://schemas.microsoft.com/office/drawing/2014/main" id="{B1A8559B-8302-4A4F-BC55-5B092B0D03DF}"/>
              </a:ext>
            </a:extLst>
          </p:cNvPr>
          <p:cNvGraphicFramePr>
            <a:graphicFrameLocks noGrp="1"/>
          </p:cNvGraphicFramePr>
          <p:nvPr/>
        </p:nvGraphicFramePr>
        <p:xfrm>
          <a:off x="4402750" y="2989700"/>
          <a:ext cx="3369600" cy="33696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tblGrid>
              <a:tr h="421200">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5619347"/>
                  </a:ext>
                </a:extLst>
              </a:tr>
              <a:tr h="421200">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9382876"/>
                  </a:ext>
                </a:extLst>
              </a:tr>
              <a:tr h="421200">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317429"/>
                  </a:ext>
                </a:extLst>
              </a:tr>
              <a:tr h="421200">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919801"/>
                  </a:ext>
                </a:extLst>
              </a:tr>
              <a:tr h="421200">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3676"/>
                  </a:ext>
                </a:extLst>
              </a:tr>
              <a:tr h="421200">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749324"/>
                  </a:ext>
                </a:extLst>
              </a:tr>
              <a:tr h="421200">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4477676"/>
                  </a:ext>
                </a:extLst>
              </a:tr>
              <a:tr h="421200">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204593"/>
                  </a:ext>
                </a:extLst>
              </a:tr>
            </a:tbl>
          </a:graphicData>
        </a:graphic>
      </p:graphicFrame>
      <p:cxnSp>
        <p:nvCxnSpPr>
          <p:cNvPr id="19" name="Straight Arrow Connector 18">
            <a:extLst>
              <a:ext uri="{FF2B5EF4-FFF2-40B4-BE49-F238E27FC236}">
                <a16:creationId xmlns:a16="http://schemas.microsoft.com/office/drawing/2014/main" id="{C10A3083-3DDF-814F-AD79-FD3B14D7D497}"/>
              </a:ext>
            </a:extLst>
          </p:cNvPr>
          <p:cNvCxnSpPr>
            <a:cxnSpLocks/>
          </p:cNvCxnSpPr>
          <p:nvPr/>
        </p:nvCxnSpPr>
        <p:spPr>
          <a:xfrm flipV="1">
            <a:off x="1154954" y="2993232"/>
            <a:ext cx="3256246" cy="105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6985BB-6DC6-C149-BF8D-1D4D5B22F588}"/>
              </a:ext>
            </a:extLst>
          </p:cNvPr>
          <p:cNvCxnSpPr>
            <a:cxnSpLocks/>
          </p:cNvCxnSpPr>
          <p:nvPr/>
        </p:nvCxnSpPr>
        <p:spPr>
          <a:xfrm flipV="1">
            <a:off x="2414954" y="4263100"/>
            <a:ext cx="3261946" cy="104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E74ED0-83A3-444C-89BB-6166DFB0C762}"/>
              </a:ext>
            </a:extLst>
          </p:cNvPr>
          <p:cNvSpPr txBox="1"/>
          <p:nvPr/>
        </p:nvSpPr>
        <p:spPr>
          <a:xfrm>
            <a:off x="1345570" y="5469600"/>
            <a:ext cx="878767" cy="646331"/>
          </a:xfrm>
          <a:prstGeom prst="rect">
            <a:avLst/>
          </a:prstGeom>
          <a:noFill/>
        </p:spPr>
        <p:txBody>
          <a:bodyPr wrap="none" rtlCol="0">
            <a:spAutoFit/>
          </a:bodyPr>
          <a:lstStyle/>
          <a:p>
            <a:pPr algn="ctr"/>
            <a:r>
              <a:rPr lang="en-GB" dirty="0"/>
              <a:t>Kernel</a:t>
            </a:r>
          </a:p>
          <a:p>
            <a:pPr algn="ctr"/>
            <a:r>
              <a:rPr lang="en-GB" dirty="0"/>
              <a:t>3x3</a:t>
            </a:r>
          </a:p>
        </p:txBody>
      </p:sp>
      <p:sp>
        <p:nvSpPr>
          <p:cNvPr id="29" name="Circular Arrow 28">
            <a:extLst>
              <a:ext uri="{FF2B5EF4-FFF2-40B4-BE49-F238E27FC236}">
                <a16:creationId xmlns:a16="http://schemas.microsoft.com/office/drawing/2014/main" id="{28477C03-9031-CE46-96C2-B216BE7C5F9B}"/>
              </a:ext>
            </a:extLst>
          </p:cNvPr>
          <p:cNvSpPr/>
          <p:nvPr/>
        </p:nvSpPr>
        <p:spPr>
          <a:xfrm>
            <a:off x="44112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a:extLst>
              <a:ext uri="{FF2B5EF4-FFF2-40B4-BE49-F238E27FC236}">
                <a16:creationId xmlns:a16="http://schemas.microsoft.com/office/drawing/2014/main" id="{24888532-E9EB-F14B-90AF-B0E052F3F1F3}"/>
              </a:ext>
            </a:extLst>
          </p:cNvPr>
          <p:cNvSpPr/>
          <p:nvPr/>
        </p:nvSpPr>
        <p:spPr>
          <a:xfrm>
            <a:off x="4411200" y="2993232"/>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B52ADA4-5832-DE41-8CBC-D5EA3272EB02}"/>
              </a:ext>
            </a:extLst>
          </p:cNvPr>
          <p:cNvSpPr/>
          <p:nvPr/>
        </p:nvSpPr>
        <p:spPr>
          <a:xfrm>
            <a:off x="5259950" y="300913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5" name="Table 16">
            <a:extLst>
              <a:ext uri="{FF2B5EF4-FFF2-40B4-BE49-F238E27FC236}">
                <a16:creationId xmlns:a16="http://schemas.microsoft.com/office/drawing/2014/main" id="{FF65E2AA-9E1A-6146-B5E2-363D3DCD9C16}"/>
              </a:ext>
            </a:extLst>
          </p:cNvPr>
          <p:cNvGraphicFramePr>
            <a:graphicFrameLocks noGrp="1"/>
          </p:cNvGraphicFramePr>
          <p:nvPr>
            <p:extLst>
              <p:ext uri="{D42A27DB-BD31-4B8C-83A1-F6EECF244321}">
                <p14:modId xmlns:p14="http://schemas.microsoft.com/office/powerpoint/2010/main" val="2724575035"/>
              </p:ext>
            </p:extLst>
          </p:nvPr>
        </p:nvGraphicFramePr>
        <p:xfrm>
          <a:off x="9793850" y="40480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pPr algn="ctr"/>
                      <a:r>
                        <a:rPr lang="en-GB" sz="1400" dirty="0">
                          <a:latin typeface="Monaco"/>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1400"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pPr algn="ctr"/>
                      <a:endParaRPr lang="en-GB" sz="140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1400"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1400"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pPr algn="ctr"/>
                      <a:endParaRPr lang="en-GB" sz="140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1400"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1400" dirty="0">
                        <a:latin typeface="Monac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cxnSp>
        <p:nvCxnSpPr>
          <p:cNvPr id="36" name="Straight Arrow Connector 35">
            <a:extLst>
              <a:ext uri="{FF2B5EF4-FFF2-40B4-BE49-F238E27FC236}">
                <a16:creationId xmlns:a16="http://schemas.microsoft.com/office/drawing/2014/main" id="{6DF88CAD-976D-A044-A89E-4EA60BEEDB81}"/>
              </a:ext>
            </a:extLst>
          </p:cNvPr>
          <p:cNvCxnSpPr>
            <a:cxnSpLocks/>
          </p:cNvCxnSpPr>
          <p:nvPr/>
        </p:nvCxnSpPr>
        <p:spPr>
          <a:xfrm>
            <a:off x="5865541" y="3630837"/>
            <a:ext cx="4421459" cy="509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9F77B0-042C-054D-8D4D-0B1E5B97C6FF}"/>
              </a:ext>
            </a:extLst>
          </p:cNvPr>
          <p:cNvSpPr txBox="1"/>
          <p:nvPr/>
        </p:nvSpPr>
        <p:spPr>
          <a:xfrm>
            <a:off x="6298150" y="2290272"/>
            <a:ext cx="803425" cy="646331"/>
          </a:xfrm>
          <a:prstGeom prst="rect">
            <a:avLst/>
          </a:prstGeom>
          <a:noFill/>
        </p:spPr>
        <p:txBody>
          <a:bodyPr wrap="none" rtlCol="0">
            <a:spAutoFit/>
          </a:bodyPr>
          <a:lstStyle/>
          <a:p>
            <a:pPr algn="ctr"/>
            <a:r>
              <a:rPr lang="en-GB" dirty="0"/>
              <a:t>Stride</a:t>
            </a:r>
          </a:p>
          <a:p>
            <a:pPr algn="ctr"/>
            <a:r>
              <a:rPr lang="en-GB" dirty="0"/>
              <a:t>2x2</a:t>
            </a:r>
          </a:p>
        </p:txBody>
      </p:sp>
      <p:sp>
        <p:nvSpPr>
          <p:cNvPr id="40" name="TextBox 39">
            <a:extLst>
              <a:ext uri="{FF2B5EF4-FFF2-40B4-BE49-F238E27FC236}">
                <a16:creationId xmlns:a16="http://schemas.microsoft.com/office/drawing/2014/main" id="{3B6C29E8-F198-104D-9599-71D3D7ABD4B9}"/>
              </a:ext>
            </a:extLst>
          </p:cNvPr>
          <p:cNvSpPr txBox="1"/>
          <p:nvPr/>
        </p:nvSpPr>
        <p:spPr>
          <a:xfrm>
            <a:off x="2143683" y="5981332"/>
            <a:ext cx="2106667" cy="369332"/>
          </a:xfrm>
          <a:prstGeom prst="rect">
            <a:avLst/>
          </a:prstGeom>
          <a:noFill/>
        </p:spPr>
        <p:txBody>
          <a:bodyPr wrap="none" rtlCol="0">
            <a:spAutoFit/>
          </a:bodyPr>
          <a:lstStyle/>
          <a:p>
            <a:r>
              <a:rPr lang="en-GB" dirty="0"/>
              <a:t>Padding = ‘valid’</a:t>
            </a:r>
          </a:p>
        </p:txBody>
      </p:sp>
      <p:sp>
        <p:nvSpPr>
          <p:cNvPr id="49" name="TextBox 48">
            <a:extLst>
              <a:ext uri="{FF2B5EF4-FFF2-40B4-BE49-F238E27FC236}">
                <a16:creationId xmlns:a16="http://schemas.microsoft.com/office/drawing/2014/main" id="{996A8B47-62BB-1947-AE90-87F57387B892}"/>
              </a:ext>
            </a:extLst>
          </p:cNvPr>
          <p:cNvSpPr txBox="1"/>
          <p:nvPr/>
        </p:nvSpPr>
        <p:spPr>
          <a:xfrm>
            <a:off x="9916367" y="3215757"/>
            <a:ext cx="1766830" cy="646331"/>
          </a:xfrm>
          <a:prstGeom prst="rect">
            <a:avLst/>
          </a:prstGeom>
          <a:noFill/>
        </p:spPr>
        <p:txBody>
          <a:bodyPr wrap="none" rtlCol="0">
            <a:spAutoFit/>
          </a:bodyPr>
          <a:lstStyle/>
          <a:p>
            <a:pPr algn="ctr"/>
            <a:r>
              <a:rPr lang="en-GB" dirty="0"/>
              <a:t>Output Shape</a:t>
            </a:r>
          </a:p>
          <a:p>
            <a:pPr algn="ctr"/>
            <a:r>
              <a:rPr lang="en-GB" dirty="0"/>
              <a:t>3 x 3</a:t>
            </a:r>
          </a:p>
        </p:txBody>
      </p:sp>
      <p:sp>
        <p:nvSpPr>
          <p:cNvPr id="57" name="TextBox 56">
            <a:extLst>
              <a:ext uri="{FF2B5EF4-FFF2-40B4-BE49-F238E27FC236}">
                <a16:creationId xmlns:a16="http://schemas.microsoft.com/office/drawing/2014/main" id="{8D8148C4-14BB-8D42-8776-9C3D74CF0135}"/>
              </a:ext>
            </a:extLst>
          </p:cNvPr>
          <p:cNvSpPr txBox="1"/>
          <p:nvPr/>
        </p:nvSpPr>
        <p:spPr>
          <a:xfrm>
            <a:off x="1943100" y="2489200"/>
            <a:ext cx="1540806" cy="646331"/>
          </a:xfrm>
          <a:prstGeom prst="rect">
            <a:avLst/>
          </a:prstGeom>
          <a:noFill/>
        </p:spPr>
        <p:txBody>
          <a:bodyPr wrap="none" rtlCol="0">
            <a:spAutoFit/>
          </a:bodyPr>
          <a:lstStyle/>
          <a:p>
            <a:pPr algn="ctr"/>
            <a:r>
              <a:rPr lang="en-GB" dirty="0"/>
              <a:t>Input Shape</a:t>
            </a:r>
          </a:p>
          <a:p>
            <a:pPr algn="ctr"/>
            <a:r>
              <a:rPr lang="en-GB" dirty="0"/>
              <a:t>8x8</a:t>
            </a:r>
          </a:p>
        </p:txBody>
      </p:sp>
      <p:cxnSp>
        <p:nvCxnSpPr>
          <p:cNvPr id="33" name="Straight Arrow Connector 32">
            <a:extLst>
              <a:ext uri="{FF2B5EF4-FFF2-40B4-BE49-F238E27FC236}">
                <a16:creationId xmlns:a16="http://schemas.microsoft.com/office/drawing/2014/main" id="{75B693D3-8FD4-8142-8B5B-F49962FE46CD}"/>
              </a:ext>
            </a:extLst>
          </p:cNvPr>
          <p:cNvCxnSpPr>
            <a:cxnSpLocks/>
          </p:cNvCxnSpPr>
          <p:nvPr/>
        </p:nvCxnSpPr>
        <p:spPr>
          <a:xfrm>
            <a:off x="5049272" y="3630837"/>
            <a:ext cx="4744578" cy="632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16">
            <a:extLst>
              <a:ext uri="{FF2B5EF4-FFF2-40B4-BE49-F238E27FC236}">
                <a16:creationId xmlns:a16="http://schemas.microsoft.com/office/drawing/2014/main" id="{CCC9B41C-ABB7-22E0-0310-FAB7C7FAD358}"/>
              </a:ext>
            </a:extLst>
          </p:cNvPr>
          <p:cNvGraphicFramePr>
            <a:graphicFrameLocks noGrp="1"/>
          </p:cNvGraphicFramePr>
          <p:nvPr>
            <p:extLst>
              <p:ext uri="{D42A27DB-BD31-4B8C-83A1-F6EECF244321}">
                <p14:modId xmlns:p14="http://schemas.microsoft.com/office/powerpoint/2010/main" val="2486017731"/>
              </p:ext>
            </p:extLst>
          </p:nvPr>
        </p:nvGraphicFramePr>
        <p:xfrm>
          <a:off x="1154954" y="4048032"/>
          <a:ext cx="1260000" cy="1260000"/>
        </p:xfrm>
        <a:graphic>
          <a:graphicData uri="http://schemas.openxmlformats.org/drawingml/2006/table">
            <a:tbl>
              <a:tblPr>
                <a:tableStyleId>{5C22544A-7EE6-4342-B048-85BDC9FD1C3A}</a:tableStyleId>
              </a:tblPr>
              <a:tblGrid>
                <a:gridCol w="420000">
                  <a:extLst>
                    <a:ext uri="{9D8B030D-6E8A-4147-A177-3AD203B41FA5}">
                      <a16:colId xmlns:a16="http://schemas.microsoft.com/office/drawing/2014/main" val="1579820961"/>
                    </a:ext>
                  </a:extLst>
                </a:gridCol>
                <a:gridCol w="420000">
                  <a:extLst>
                    <a:ext uri="{9D8B030D-6E8A-4147-A177-3AD203B41FA5}">
                      <a16:colId xmlns:a16="http://schemas.microsoft.com/office/drawing/2014/main" val="1435230760"/>
                    </a:ext>
                  </a:extLst>
                </a:gridCol>
                <a:gridCol w="420000">
                  <a:extLst>
                    <a:ext uri="{9D8B030D-6E8A-4147-A177-3AD203B41FA5}">
                      <a16:colId xmlns:a16="http://schemas.microsoft.com/office/drawing/2014/main" val="2008196924"/>
                    </a:ext>
                  </a:extLst>
                </a:gridCol>
              </a:tblGrid>
              <a:tr h="420000">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latin typeface="Monaco"/>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sp>
        <p:nvSpPr>
          <p:cNvPr id="7" name="Date Placeholder 6">
            <a:extLst>
              <a:ext uri="{FF2B5EF4-FFF2-40B4-BE49-F238E27FC236}">
                <a16:creationId xmlns:a16="http://schemas.microsoft.com/office/drawing/2014/main" id="{0BD86703-C405-7AC0-FCA1-AD121CBD701B}"/>
              </a:ext>
            </a:extLst>
          </p:cNvPr>
          <p:cNvSpPr>
            <a:spLocks noGrp="1"/>
          </p:cNvSpPr>
          <p:nvPr>
            <p:ph type="dt" sz="half" idx="10"/>
          </p:nvPr>
        </p:nvSpPr>
        <p:spPr/>
        <p:txBody>
          <a:bodyPr/>
          <a:lstStyle/>
          <a:p>
            <a:fld id="{99270A0E-6C41-E34C-8906-3F71CAC2DD0F}" type="datetime1">
              <a:rPr lang="en-GB" smtClean="0"/>
              <a:t>17/02/2023</a:t>
            </a:fld>
            <a:endParaRPr lang="en-GB"/>
          </a:p>
        </p:txBody>
      </p:sp>
      <p:sp>
        <p:nvSpPr>
          <p:cNvPr id="8" name="Slide Number Placeholder 7">
            <a:extLst>
              <a:ext uri="{FF2B5EF4-FFF2-40B4-BE49-F238E27FC236}">
                <a16:creationId xmlns:a16="http://schemas.microsoft.com/office/drawing/2014/main" id="{036142FF-4095-77F1-80E1-B3F00EE59718}"/>
              </a:ext>
            </a:extLst>
          </p:cNvPr>
          <p:cNvSpPr>
            <a:spLocks noGrp="1"/>
          </p:cNvSpPr>
          <p:nvPr>
            <p:ph type="sldNum" sz="quarter" idx="12"/>
          </p:nvPr>
        </p:nvSpPr>
        <p:spPr/>
        <p:txBody>
          <a:bodyPr/>
          <a:lstStyle/>
          <a:p>
            <a:fld id="{23D61984-ECA7-DA43-9C32-BF5CAAD71339}" type="slidenum">
              <a:rPr lang="en-GB" smtClean="0"/>
              <a:t>25</a:t>
            </a:fld>
            <a:endParaRPr lang="en-GB"/>
          </a:p>
        </p:txBody>
      </p:sp>
      <p:sp>
        <p:nvSpPr>
          <p:cNvPr id="4" name="TextBox 3">
            <a:extLst>
              <a:ext uri="{FF2B5EF4-FFF2-40B4-BE49-F238E27FC236}">
                <a16:creationId xmlns:a16="http://schemas.microsoft.com/office/drawing/2014/main" id="{6FABA302-F139-7CEC-06FD-66DC99912AAE}"/>
              </a:ext>
            </a:extLst>
          </p:cNvPr>
          <p:cNvSpPr txBox="1"/>
          <p:nvPr/>
        </p:nvSpPr>
        <p:spPr>
          <a:xfrm>
            <a:off x="9608759" y="5423433"/>
            <a:ext cx="1633781" cy="369332"/>
          </a:xfrm>
          <a:prstGeom prst="rect">
            <a:avLst/>
          </a:prstGeom>
          <a:noFill/>
        </p:spPr>
        <p:txBody>
          <a:bodyPr wrap="none" rtlCol="0">
            <a:spAutoFit/>
          </a:bodyPr>
          <a:lstStyle/>
          <a:p>
            <a:r>
              <a:rPr lang="en-GB" dirty="0"/>
              <a:t>Feature Map</a:t>
            </a:r>
          </a:p>
        </p:txBody>
      </p:sp>
      <p:sp>
        <p:nvSpPr>
          <p:cNvPr id="5" name="Rectangle 4">
            <a:extLst>
              <a:ext uri="{FF2B5EF4-FFF2-40B4-BE49-F238E27FC236}">
                <a16:creationId xmlns:a16="http://schemas.microsoft.com/office/drawing/2014/main" id="{EE6F6E2C-BDF8-7380-BAA4-E2D39C63FAAB}"/>
              </a:ext>
            </a:extLst>
          </p:cNvPr>
          <p:cNvSpPr/>
          <p:nvPr/>
        </p:nvSpPr>
        <p:spPr>
          <a:xfrm>
            <a:off x="6104249" y="300913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58634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6">
            <a:extLst>
              <a:ext uri="{FF2B5EF4-FFF2-40B4-BE49-F238E27FC236}">
                <a16:creationId xmlns:a16="http://schemas.microsoft.com/office/drawing/2014/main" id="{E4C42C73-39A7-610A-828D-62A325AE4348}"/>
              </a:ext>
            </a:extLst>
          </p:cNvPr>
          <p:cNvGraphicFramePr>
            <a:graphicFrameLocks noGrp="1"/>
          </p:cNvGraphicFramePr>
          <p:nvPr>
            <p:extLst>
              <p:ext uri="{D42A27DB-BD31-4B8C-83A1-F6EECF244321}">
                <p14:modId xmlns:p14="http://schemas.microsoft.com/office/powerpoint/2010/main" val="4165794503"/>
              </p:ext>
            </p:extLst>
          </p:nvPr>
        </p:nvGraphicFramePr>
        <p:xfrm>
          <a:off x="1957754" y="48100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6" name="Table 16">
            <a:extLst>
              <a:ext uri="{FF2B5EF4-FFF2-40B4-BE49-F238E27FC236}">
                <a16:creationId xmlns:a16="http://schemas.microsoft.com/office/drawing/2014/main" id="{4FD3BF25-D2C0-D1D4-B3BA-816C394BEAB0}"/>
              </a:ext>
            </a:extLst>
          </p:cNvPr>
          <p:cNvGraphicFramePr>
            <a:graphicFrameLocks noGrp="1"/>
          </p:cNvGraphicFramePr>
          <p:nvPr>
            <p:extLst>
              <p:ext uri="{D42A27DB-BD31-4B8C-83A1-F6EECF244321}">
                <p14:modId xmlns:p14="http://schemas.microsoft.com/office/powerpoint/2010/main" val="1949323620"/>
              </p:ext>
            </p:extLst>
          </p:nvPr>
        </p:nvGraphicFramePr>
        <p:xfrm>
          <a:off x="1500554" y="43528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7" name="Table 16">
            <a:extLst>
              <a:ext uri="{FF2B5EF4-FFF2-40B4-BE49-F238E27FC236}">
                <a16:creationId xmlns:a16="http://schemas.microsoft.com/office/drawing/2014/main" id="{38ABB6B2-1B32-EB6D-13BC-0BC35CEFC743}"/>
              </a:ext>
            </a:extLst>
          </p:cNvPr>
          <p:cNvGraphicFramePr>
            <a:graphicFrameLocks noGrp="1"/>
          </p:cNvGraphicFramePr>
          <p:nvPr>
            <p:extLst>
              <p:ext uri="{D42A27DB-BD31-4B8C-83A1-F6EECF244321}">
                <p14:modId xmlns:p14="http://schemas.microsoft.com/office/powerpoint/2010/main" val="1944541174"/>
              </p:ext>
            </p:extLst>
          </p:nvPr>
        </p:nvGraphicFramePr>
        <p:xfrm>
          <a:off x="1348154" y="42004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sp>
        <p:nvSpPr>
          <p:cNvPr id="8" name="TextBox 7">
            <a:extLst>
              <a:ext uri="{FF2B5EF4-FFF2-40B4-BE49-F238E27FC236}">
                <a16:creationId xmlns:a16="http://schemas.microsoft.com/office/drawing/2014/main" id="{FB95A1DB-C7AC-D05D-6779-B64187BCBA23}"/>
              </a:ext>
            </a:extLst>
          </p:cNvPr>
          <p:cNvSpPr txBox="1"/>
          <p:nvPr/>
        </p:nvSpPr>
        <p:spPr>
          <a:xfrm rot="2714061">
            <a:off x="1572365" y="5614110"/>
            <a:ext cx="415498" cy="369332"/>
          </a:xfrm>
          <a:prstGeom prst="rect">
            <a:avLst/>
          </a:prstGeom>
          <a:noFill/>
        </p:spPr>
        <p:txBody>
          <a:bodyPr wrap="none" rtlCol="0">
            <a:spAutoFit/>
          </a:bodyPr>
          <a:lstStyle/>
          <a:p>
            <a:r>
              <a:rPr lang="en-GB" dirty="0"/>
              <a:t>…</a:t>
            </a:r>
          </a:p>
        </p:txBody>
      </p:sp>
      <p:sp>
        <p:nvSpPr>
          <p:cNvPr id="9" name="TextBox 8">
            <a:extLst>
              <a:ext uri="{FF2B5EF4-FFF2-40B4-BE49-F238E27FC236}">
                <a16:creationId xmlns:a16="http://schemas.microsoft.com/office/drawing/2014/main" id="{9E7C0FAD-A0F2-028A-3660-3ED02ABD17C4}"/>
              </a:ext>
            </a:extLst>
          </p:cNvPr>
          <p:cNvSpPr txBox="1"/>
          <p:nvPr/>
        </p:nvSpPr>
        <p:spPr>
          <a:xfrm rot="2714061">
            <a:off x="2831665" y="4371880"/>
            <a:ext cx="415498" cy="369332"/>
          </a:xfrm>
          <a:prstGeom prst="rect">
            <a:avLst/>
          </a:prstGeom>
          <a:noFill/>
        </p:spPr>
        <p:txBody>
          <a:bodyPr wrap="none" rtlCol="0">
            <a:spAutoFit/>
          </a:bodyPr>
          <a:lstStyle/>
          <a:p>
            <a:r>
              <a:rPr lang="en-GB" dirty="0"/>
              <a:t>…</a:t>
            </a:r>
          </a:p>
        </p:txBody>
      </p:sp>
      <p:sp>
        <p:nvSpPr>
          <p:cNvPr id="30" name="Circular Arrow 29">
            <a:extLst>
              <a:ext uri="{FF2B5EF4-FFF2-40B4-BE49-F238E27FC236}">
                <a16:creationId xmlns:a16="http://schemas.microsoft.com/office/drawing/2014/main" id="{7EEE3D06-9686-B648-A324-6E408F25984E}"/>
              </a:ext>
            </a:extLst>
          </p:cNvPr>
          <p:cNvSpPr/>
          <p:nvPr/>
        </p:nvSpPr>
        <p:spPr>
          <a:xfrm>
            <a:off x="51478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a:extLst>
              <a:ext uri="{FF2B5EF4-FFF2-40B4-BE49-F238E27FC236}">
                <a16:creationId xmlns:a16="http://schemas.microsoft.com/office/drawing/2014/main" id="{3CE10889-EDC6-9943-824C-E6F57531B59E}"/>
              </a:ext>
            </a:extLst>
          </p:cNvPr>
          <p:cNvSpPr>
            <a:spLocks noGrp="1"/>
          </p:cNvSpPr>
          <p:nvPr>
            <p:ph type="title"/>
          </p:nvPr>
        </p:nvSpPr>
        <p:spPr/>
        <p:txBody>
          <a:bodyPr/>
          <a:lstStyle/>
          <a:p>
            <a:r>
              <a:rPr lang="en-GB" dirty="0"/>
              <a:t>Convolutional Layers</a:t>
            </a:r>
          </a:p>
        </p:txBody>
      </p:sp>
      <p:graphicFrame>
        <p:nvGraphicFramePr>
          <p:cNvPr id="16" name="Table 16">
            <a:extLst>
              <a:ext uri="{FF2B5EF4-FFF2-40B4-BE49-F238E27FC236}">
                <a16:creationId xmlns:a16="http://schemas.microsoft.com/office/drawing/2014/main" id="{F6DE8826-8A51-6D43-BE4A-1ED22A17855D}"/>
              </a:ext>
            </a:extLst>
          </p:cNvPr>
          <p:cNvGraphicFramePr>
            <a:graphicFrameLocks noGrp="1"/>
          </p:cNvGraphicFramePr>
          <p:nvPr/>
        </p:nvGraphicFramePr>
        <p:xfrm>
          <a:off x="1154954" y="4048032"/>
          <a:ext cx="1260000" cy="1260000"/>
        </p:xfrm>
        <a:graphic>
          <a:graphicData uri="http://schemas.openxmlformats.org/drawingml/2006/table">
            <a:tbl>
              <a:tblPr>
                <a:tableStyleId>{5C22544A-7EE6-4342-B048-85BDC9FD1C3A}</a:tableStyleId>
              </a:tblPr>
              <a:tblGrid>
                <a:gridCol w="420000">
                  <a:extLst>
                    <a:ext uri="{9D8B030D-6E8A-4147-A177-3AD203B41FA5}">
                      <a16:colId xmlns:a16="http://schemas.microsoft.com/office/drawing/2014/main" val="1579820961"/>
                    </a:ext>
                  </a:extLst>
                </a:gridCol>
                <a:gridCol w="420000">
                  <a:extLst>
                    <a:ext uri="{9D8B030D-6E8A-4147-A177-3AD203B41FA5}">
                      <a16:colId xmlns:a16="http://schemas.microsoft.com/office/drawing/2014/main" val="1435230760"/>
                    </a:ext>
                  </a:extLst>
                </a:gridCol>
                <a:gridCol w="4200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17" name="Table 17">
            <a:extLst>
              <a:ext uri="{FF2B5EF4-FFF2-40B4-BE49-F238E27FC236}">
                <a16:creationId xmlns:a16="http://schemas.microsoft.com/office/drawing/2014/main" id="{B1A8559B-8302-4A4F-BC55-5B092B0D03DF}"/>
              </a:ext>
            </a:extLst>
          </p:cNvPr>
          <p:cNvGraphicFramePr>
            <a:graphicFrameLocks noGrp="1"/>
          </p:cNvGraphicFramePr>
          <p:nvPr/>
        </p:nvGraphicFramePr>
        <p:xfrm>
          <a:off x="4402750" y="2989700"/>
          <a:ext cx="3369600" cy="33696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tblGrid>
              <a:tr h="421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5619347"/>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93828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317429"/>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919801"/>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3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749324"/>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4477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204593"/>
                  </a:ext>
                </a:extLst>
              </a:tr>
            </a:tbl>
          </a:graphicData>
        </a:graphic>
      </p:graphicFrame>
      <p:cxnSp>
        <p:nvCxnSpPr>
          <p:cNvPr id="19" name="Straight Arrow Connector 18">
            <a:extLst>
              <a:ext uri="{FF2B5EF4-FFF2-40B4-BE49-F238E27FC236}">
                <a16:creationId xmlns:a16="http://schemas.microsoft.com/office/drawing/2014/main" id="{C10A3083-3DDF-814F-AD79-FD3B14D7D497}"/>
              </a:ext>
            </a:extLst>
          </p:cNvPr>
          <p:cNvCxnSpPr>
            <a:cxnSpLocks/>
          </p:cNvCxnSpPr>
          <p:nvPr/>
        </p:nvCxnSpPr>
        <p:spPr>
          <a:xfrm flipV="1">
            <a:off x="1154954" y="2993232"/>
            <a:ext cx="3256246" cy="105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6985BB-6DC6-C149-BF8D-1D4D5B22F588}"/>
              </a:ext>
            </a:extLst>
          </p:cNvPr>
          <p:cNvCxnSpPr>
            <a:cxnSpLocks/>
          </p:cNvCxnSpPr>
          <p:nvPr/>
        </p:nvCxnSpPr>
        <p:spPr>
          <a:xfrm flipV="1">
            <a:off x="2414954" y="4263100"/>
            <a:ext cx="3261946" cy="104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E74ED0-83A3-444C-89BB-6166DFB0C762}"/>
              </a:ext>
            </a:extLst>
          </p:cNvPr>
          <p:cNvSpPr txBox="1"/>
          <p:nvPr/>
        </p:nvSpPr>
        <p:spPr>
          <a:xfrm>
            <a:off x="284190" y="5612000"/>
            <a:ext cx="1289135" cy="369332"/>
          </a:xfrm>
          <a:prstGeom prst="rect">
            <a:avLst/>
          </a:prstGeom>
          <a:noFill/>
        </p:spPr>
        <p:txBody>
          <a:bodyPr wrap="none" rtlCol="0">
            <a:spAutoFit/>
          </a:bodyPr>
          <a:lstStyle/>
          <a:p>
            <a:pPr algn="ctr"/>
            <a:r>
              <a:rPr lang="en-GB" dirty="0"/>
              <a:t>64 Kernels</a:t>
            </a:r>
          </a:p>
        </p:txBody>
      </p:sp>
      <p:sp>
        <p:nvSpPr>
          <p:cNvPr id="29" name="Circular Arrow 28">
            <a:extLst>
              <a:ext uri="{FF2B5EF4-FFF2-40B4-BE49-F238E27FC236}">
                <a16:creationId xmlns:a16="http://schemas.microsoft.com/office/drawing/2014/main" id="{28477C03-9031-CE46-96C2-B216BE7C5F9B}"/>
              </a:ext>
            </a:extLst>
          </p:cNvPr>
          <p:cNvSpPr/>
          <p:nvPr/>
        </p:nvSpPr>
        <p:spPr>
          <a:xfrm>
            <a:off x="44112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a:extLst>
              <a:ext uri="{FF2B5EF4-FFF2-40B4-BE49-F238E27FC236}">
                <a16:creationId xmlns:a16="http://schemas.microsoft.com/office/drawing/2014/main" id="{24888532-E9EB-F14B-90AF-B0E052F3F1F3}"/>
              </a:ext>
            </a:extLst>
          </p:cNvPr>
          <p:cNvSpPr/>
          <p:nvPr/>
        </p:nvSpPr>
        <p:spPr>
          <a:xfrm>
            <a:off x="4411200" y="2993232"/>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B52ADA4-5832-DE41-8CBC-D5EA3272EB02}"/>
              </a:ext>
            </a:extLst>
          </p:cNvPr>
          <p:cNvSpPr/>
          <p:nvPr/>
        </p:nvSpPr>
        <p:spPr>
          <a:xfrm>
            <a:off x="5259950" y="300913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2E9F77B0-042C-054D-8D4D-0B1E5B97C6FF}"/>
              </a:ext>
            </a:extLst>
          </p:cNvPr>
          <p:cNvSpPr txBox="1"/>
          <p:nvPr/>
        </p:nvSpPr>
        <p:spPr>
          <a:xfrm>
            <a:off x="6298150" y="2290272"/>
            <a:ext cx="803425" cy="646331"/>
          </a:xfrm>
          <a:prstGeom prst="rect">
            <a:avLst/>
          </a:prstGeom>
          <a:noFill/>
        </p:spPr>
        <p:txBody>
          <a:bodyPr wrap="none" rtlCol="0">
            <a:spAutoFit/>
          </a:bodyPr>
          <a:lstStyle/>
          <a:p>
            <a:pPr algn="ctr"/>
            <a:r>
              <a:rPr lang="en-GB" dirty="0"/>
              <a:t>Stride</a:t>
            </a:r>
          </a:p>
          <a:p>
            <a:pPr algn="ctr"/>
            <a:r>
              <a:rPr lang="en-GB" dirty="0"/>
              <a:t>2x2</a:t>
            </a:r>
          </a:p>
        </p:txBody>
      </p:sp>
      <p:sp>
        <p:nvSpPr>
          <p:cNvPr id="40" name="TextBox 39">
            <a:extLst>
              <a:ext uri="{FF2B5EF4-FFF2-40B4-BE49-F238E27FC236}">
                <a16:creationId xmlns:a16="http://schemas.microsoft.com/office/drawing/2014/main" id="{3B6C29E8-F198-104D-9599-71D3D7ABD4B9}"/>
              </a:ext>
            </a:extLst>
          </p:cNvPr>
          <p:cNvSpPr txBox="1"/>
          <p:nvPr/>
        </p:nvSpPr>
        <p:spPr>
          <a:xfrm>
            <a:off x="2143683" y="5981332"/>
            <a:ext cx="2106667" cy="369332"/>
          </a:xfrm>
          <a:prstGeom prst="rect">
            <a:avLst/>
          </a:prstGeom>
          <a:noFill/>
        </p:spPr>
        <p:txBody>
          <a:bodyPr wrap="none" rtlCol="0">
            <a:spAutoFit/>
          </a:bodyPr>
          <a:lstStyle/>
          <a:p>
            <a:r>
              <a:rPr lang="en-GB" dirty="0"/>
              <a:t>Padding = ‘valid’</a:t>
            </a:r>
          </a:p>
        </p:txBody>
      </p:sp>
      <p:sp>
        <p:nvSpPr>
          <p:cNvPr id="57" name="TextBox 56">
            <a:extLst>
              <a:ext uri="{FF2B5EF4-FFF2-40B4-BE49-F238E27FC236}">
                <a16:creationId xmlns:a16="http://schemas.microsoft.com/office/drawing/2014/main" id="{8D8148C4-14BB-8D42-8776-9C3D74CF0135}"/>
              </a:ext>
            </a:extLst>
          </p:cNvPr>
          <p:cNvSpPr txBox="1"/>
          <p:nvPr/>
        </p:nvSpPr>
        <p:spPr>
          <a:xfrm>
            <a:off x="1943100" y="2489200"/>
            <a:ext cx="1540806" cy="646331"/>
          </a:xfrm>
          <a:prstGeom prst="rect">
            <a:avLst/>
          </a:prstGeom>
          <a:noFill/>
        </p:spPr>
        <p:txBody>
          <a:bodyPr wrap="none" rtlCol="0">
            <a:spAutoFit/>
          </a:bodyPr>
          <a:lstStyle/>
          <a:p>
            <a:pPr algn="ctr"/>
            <a:r>
              <a:rPr lang="en-GB" dirty="0"/>
              <a:t>Input Shape</a:t>
            </a:r>
          </a:p>
          <a:p>
            <a:pPr algn="ctr"/>
            <a:r>
              <a:rPr lang="en-GB" dirty="0"/>
              <a:t>8x8</a:t>
            </a:r>
          </a:p>
        </p:txBody>
      </p:sp>
      <p:sp>
        <p:nvSpPr>
          <p:cNvPr id="3" name="Date Placeholder 2">
            <a:extLst>
              <a:ext uri="{FF2B5EF4-FFF2-40B4-BE49-F238E27FC236}">
                <a16:creationId xmlns:a16="http://schemas.microsoft.com/office/drawing/2014/main" id="{1347320B-EA48-CCFC-C905-DA28FF90C03A}"/>
              </a:ext>
            </a:extLst>
          </p:cNvPr>
          <p:cNvSpPr>
            <a:spLocks noGrp="1"/>
          </p:cNvSpPr>
          <p:nvPr>
            <p:ph type="dt" sz="half" idx="10"/>
          </p:nvPr>
        </p:nvSpPr>
        <p:spPr/>
        <p:txBody>
          <a:bodyPr/>
          <a:lstStyle/>
          <a:p>
            <a:fld id="{85DD8804-0BAB-CD4E-93E8-0A463C8105A7}" type="datetime1">
              <a:rPr lang="en-GB" smtClean="0"/>
              <a:t>17/02/2023</a:t>
            </a:fld>
            <a:endParaRPr lang="en-GB"/>
          </a:p>
        </p:txBody>
      </p:sp>
      <p:sp>
        <p:nvSpPr>
          <p:cNvPr id="4" name="Slide Number Placeholder 3">
            <a:extLst>
              <a:ext uri="{FF2B5EF4-FFF2-40B4-BE49-F238E27FC236}">
                <a16:creationId xmlns:a16="http://schemas.microsoft.com/office/drawing/2014/main" id="{FAF21B7D-AE64-479D-78CB-67974785E6B5}"/>
              </a:ext>
            </a:extLst>
          </p:cNvPr>
          <p:cNvSpPr>
            <a:spLocks noGrp="1"/>
          </p:cNvSpPr>
          <p:nvPr>
            <p:ph type="sldNum" sz="quarter" idx="12"/>
          </p:nvPr>
        </p:nvSpPr>
        <p:spPr/>
        <p:txBody>
          <a:bodyPr/>
          <a:lstStyle/>
          <a:p>
            <a:fld id="{23D61984-ECA7-DA43-9C32-BF5CAAD71339}" type="slidenum">
              <a:rPr lang="en-GB" smtClean="0"/>
              <a:t>26</a:t>
            </a:fld>
            <a:endParaRPr lang="en-GB"/>
          </a:p>
        </p:txBody>
      </p:sp>
      <p:sp>
        <p:nvSpPr>
          <p:cNvPr id="10" name="Rectangle 9">
            <a:extLst>
              <a:ext uri="{FF2B5EF4-FFF2-40B4-BE49-F238E27FC236}">
                <a16:creationId xmlns:a16="http://schemas.microsoft.com/office/drawing/2014/main" id="{42C5BF12-1B50-5FBB-A48B-18889A37367F}"/>
              </a:ext>
            </a:extLst>
          </p:cNvPr>
          <p:cNvSpPr/>
          <p:nvPr/>
        </p:nvSpPr>
        <p:spPr>
          <a:xfrm>
            <a:off x="6096000" y="300913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0899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6">
            <a:extLst>
              <a:ext uri="{FF2B5EF4-FFF2-40B4-BE49-F238E27FC236}">
                <a16:creationId xmlns:a16="http://schemas.microsoft.com/office/drawing/2014/main" id="{E4C42C73-39A7-610A-828D-62A325AE4348}"/>
              </a:ext>
            </a:extLst>
          </p:cNvPr>
          <p:cNvGraphicFramePr>
            <a:graphicFrameLocks noGrp="1"/>
          </p:cNvGraphicFramePr>
          <p:nvPr/>
        </p:nvGraphicFramePr>
        <p:xfrm>
          <a:off x="1957754" y="48100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6" name="Table 16">
            <a:extLst>
              <a:ext uri="{FF2B5EF4-FFF2-40B4-BE49-F238E27FC236}">
                <a16:creationId xmlns:a16="http://schemas.microsoft.com/office/drawing/2014/main" id="{4FD3BF25-D2C0-D1D4-B3BA-816C394BEAB0}"/>
              </a:ext>
            </a:extLst>
          </p:cNvPr>
          <p:cNvGraphicFramePr>
            <a:graphicFrameLocks noGrp="1"/>
          </p:cNvGraphicFramePr>
          <p:nvPr/>
        </p:nvGraphicFramePr>
        <p:xfrm>
          <a:off x="1500554" y="43528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7" name="Table 16">
            <a:extLst>
              <a:ext uri="{FF2B5EF4-FFF2-40B4-BE49-F238E27FC236}">
                <a16:creationId xmlns:a16="http://schemas.microsoft.com/office/drawing/2014/main" id="{38ABB6B2-1B32-EB6D-13BC-0BC35CEFC743}"/>
              </a:ext>
            </a:extLst>
          </p:cNvPr>
          <p:cNvGraphicFramePr>
            <a:graphicFrameLocks noGrp="1"/>
          </p:cNvGraphicFramePr>
          <p:nvPr/>
        </p:nvGraphicFramePr>
        <p:xfrm>
          <a:off x="1348154" y="42004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sp>
        <p:nvSpPr>
          <p:cNvPr id="8" name="TextBox 7">
            <a:extLst>
              <a:ext uri="{FF2B5EF4-FFF2-40B4-BE49-F238E27FC236}">
                <a16:creationId xmlns:a16="http://schemas.microsoft.com/office/drawing/2014/main" id="{FB95A1DB-C7AC-D05D-6779-B64187BCBA23}"/>
              </a:ext>
            </a:extLst>
          </p:cNvPr>
          <p:cNvSpPr txBox="1"/>
          <p:nvPr/>
        </p:nvSpPr>
        <p:spPr>
          <a:xfrm rot="2714061">
            <a:off x="1572365" y="5614110"/>
            <a:ext cx="415498" cy="369332"/>
          </a:xfrm>
          <a:prstGeom prst="rect">
            <a:avLst/>
          </a:prstGeom>
          <a:noFill/>
        </p:spPr>
        <p:txBody>
          <a:bodyPr wrap="none" rtlCol="0">
            <a:spAutoFit/>
          </a:bodyPr>
          <a:lstStyle/>
          <a:p>
            <a:r>
              <a:rPr lang="en-GB" dirty="0"/>
              <a:t>…</a:t>
            </a:r>
          </a:p>
        </p:txBody>
      </p:sp>
      <p:sp>
        <p:nvSpPr>
          <p:cNvPr id="9" name="TextBox 8">
            <a:extLst>
              <a:ext uri="{FF2B5EF4-FFF2-40B4-BE49-F238E27FC236}">
                <a16:creationId xmlns:a16="http://schemas.microsoft.com/office/drawing/2014/main" id="{9E7C0FAD-A0F2-028A-3660-3ED02ABD17C4}"/>
              </a:ext>
            </a:extLst>
          </p:cNvPr>
          <p:cNvSpPr txBox="1"/>
          <p:nvPr/>
        </p:nvSpPr>
        <p:spPr>
          <a:xfrm rot="2714061">
            <a:off x="2831665" y="4371880"/>
            <a:ext cx="415498" cy="369332"/>
          </a:xfrm>
          <a:prstGeom prst="rect">
            <a:avLst/>
          </a:prstGeom>
          <a:noFill/>
        </p:spPr>
        <p:txBody>
          <a:bodyPr wrap="none" rtlCol="0">
            <a:spAutoFit/>
          </a:bodyPr>
          <a:lstStyle/>
          <a:p>
            <a:r>
              <a:rPr lang="en-GB" dirty="0"/>
              <a:t>…</a:t>
            </a:r>
          </a:p>
        </p:txBody>
      </p:sp>
      <p:graphicFrame>
        <p:nvGraphicFramePr>
          <p:cNvPr id="55" name="Table 16">
            <a:extLst>
              <a:ext uri="{FF2B5EF4-FFF2-40B4-BE49-F238E27FC236}">
                <a16:creationId xmlns:a16="http://schemas.microsoft.com/office/drawing/2014/main" id="{1E111BAC-A9FA-EE43-AF13-C66C34FC6561}"/>
              </a:ext>
            </a:extLst>
          </p:cNvPr>
          <p:cNvGraphicFramePr>
            <a:graphicFrameLocks noGrp="1"/>
          </p:cNvGraphicFramePr>
          <p:nvPr/>
        </p:nvGraphicFramePr>
        <p:xfrm>
          <a:off x="10555850" y="48100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52" name="Table 16">
            <a:extLst>
              <a:ext uri="{FF2B5EF4-FFF2-40B4-BE49-F238E27FC236}">
                <a16:creationId xmlns:a16="http://schemas.microsoft.com/office/drawing/2014/main" id="{D48BC222-3F17-6C43-ACF3-AC342C703D89}"/>
              </a:ext>
            </a:extLst>
          </p:cNvPr>
          <p:cNvGraphicFramePr>
            <a:graphicFrameLocks noGrp="1"/>
          </p:cNvGraphicFramePr>
          <p:nvPr/>
        </p:nvGraphicFramePr>
        <p:xfrm>
          <a:off x="10098650" y="43528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sp>
        <p:nvSpPr>
          <p:cNvPr id="30" name="Circular Arrow 29">
            <a:extLst>
              <a:ext uri="{FF2B5EF4-FFF2-40B4-BE49-F238E27FC236}">
                <a16:creationId xmlns:a16="http://schemas.microsoft.com/office/drawing/2014/main" id="{7EEE3D06-9686-B648-A324-6E408F25984E}"/>
              </a:ext>
            </a:extLst>
          </p:cNvPr>
          <p:cNvSpPr/>
          <p:nvPr/>
        </p:nvSpPr>
        <p:spPr>
          <a:xfrm>
            <a:off x="51478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a:extLst>
              <a:ext uri="{FF2B5EF4-FFF2-40B4-BE49-F238E27FC236}">
                <a16:creationId xmlns:a16="http://schemas.microsoft.com/office/drawing/2014/main" id="{3CE10889-EDC6-9943-824C-E6F57531B59E}"/>
              </a:ext>
            </a:extLst>
          </p:cNvPr>
          <p:cNvSpPr>
            <a:spLocks noGrp="1"/>
          </p:cNvSpPr>
          <p:nvPr>
            <p:ph type="title"/>
          </p:nvPr>
        </p:nvSpPr>
        <p:spPr/>
        <p:txBody>
          <a:bodyPr/>
          <a:lstStyle/>
          <a:p>
            <a:r>
              <a:rPr lang="en-GB" dirty="0"/>
              <a:t>Convolutional Layers</a:t>
            </a:r>
          </a:p>
        </p:txBody>
      </p:sp>
      <p:graphicFrame>
        <p:nvGraphicFramePr>
          <p:cNvPr id="16" name="Table 16">
            <a:extLst>
              <a:ext uri="{FF2B5EF4-FFF2-40B4-BE49-F238E27FC236}">
                <a16:creationId xmlns:a16="http://schemas.microsoft.com/office/drawing/2014/main" id="{F6DE8826-8A51-6D43-BE4A-1ED22A17855D}"/>
              </a:ext>
            </a:extLst>
          </p:cNvPr>
          <p:cNvGraphicFramePr>
            <a:graphicFrameLocks noGrp="1"/>
          </p:cNvGraphicFramePr>
          <p:nvPr/>
        </p:nvGraphicFramePr>
        <p:xfrm>
          <a:off x="1154954" y="4048032"/>
          <a:ext cx="1260000" cy="1260000"/>
        </p:xfrm>
        <a:graphic>
          <a:graphicData uri="http://schemas.openxmlformats.org/drawingml/2006/table">
            <a:tbl>
              <a:tblPr>
                <a:tableStyleId>{5C22544A-7EE6-4342-B048-85BDC9FD1C3A}</a:tableStyleId>
              </a:tblPr>
              <a:tblGrid>
                <a:gridCol w="420000">
                  <a:extLst>
                    <a:ext uri="{9D8B030D-6E8A-4147-A177-3AD203B41FA5}">
                      <a16:colId xmlns:a16="http://schemas.microsoft.com/office/drawing/2014/main" val="1579820961"/>
                    </a:ext>
                  </a:extLst>
                </a:gridCol>
                <a:gridCol w="420000">
                  <a:extLst>
                    <a:ext uri="{9D8B030D-6E8A-4147-A177-3AD203B41FA5}">
                      <a16:colId xmlns:a16="http://schemas.microsoft.com/office/drawing/2014/main" val="1435230760"/>
                    </a:ext>
                  </a:extLst>
                </a:gridCol>
                <a:gridCol w="4200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17" name="Table 17">
            <a:extLst>
              <a:ext uri="{FF2B5EF4-FFF2-40B4-BE49-F238E27FC236}">
                <a16:creationId xmlns:a16="http://schemas.microsoft.com/office/drawing/2014/main" id="{B1A8559B-8302-4A4F-BC55-5B092B0D03DF}"/>
              </a:ext>
            </a:extLst>
          </p:cNvPr>
          <p:cNvGraphicFramePr>
            <a:graphicFrameLocks noGrp="1"/>
          </p:cNvGraphicFramePr>
          <p:nvPr/>
        </p:nvGraphicFramePr>
        <p:xfrm>
          <a:off x="4402750" y="2989700"/>
          <a:ext cx="3369600" cy="33696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tblGrid>
              <a:tr h="421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5619347"/>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93828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317429"/>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919801"/>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083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749324"/>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4477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204593"/>
                  </a:ext>
                </a:extLst>
              </a:tr>
            </a:tbl>
          </a:graphicData>
        </a:graphic>
      </p:graphicFrame>
      <p:cxnSp>
        <p:nvCxnSpPr>
          <p:cNvPr id="19" name="Straight Arrow Connector 18">
            <a:extLst>
              <a:ext uri="{FF2B5EF4-FFF2-40B4-BE49-F238E27FC236}">
                <a16:creationId xmlns:a16="http://schemas.microsoft.com/office/drawing/2014/main" id="{C10A3083-3DDF-814F-AD79-FD3B14D7D497}"/>
              </a:ext>
            </a:extLst>
          </p:cNvPr>
          <p:cNvCxnSpPr>
            <a:cxnSpLocks/>
          </p:cNvCxnSpPr>
          <p:nvPr/>
        </p:nvCxnSpPr>
        <p:spPr>
          <a:xfrm flipV="1">
            <a:off x="1154954" y="2993232"/>
            <a:ext cx="3256246" cy="105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6985BB-6DC6-C149-BF8D-1D4D5B22F588}"/>
              </a:ext>
            </a:extLst>
          </p:cNvPr>
          <p:cNvCxnSpPr>
            <a:cxnSpLocks/>
          </p:cNvCxnSpPr>
          <p:nvPr/>
        </p:nvCxnSpPr>
        <p:spPr>
          <a:xfrm flipV="1">
            <a:off x="2414954" y="4263100"/>
            <a:ext cx="3261946" cy="104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E74ED0-83A3-444C-89BB-6166DFB0C762}"/>
              </a:ext>
            </a:extLst>
          </p:cNvPr>
          <p:cNvSpPr txBox="1"/>
          <p:nvPr/>
        </p:nvSpPr>
        <p:spPr>
          <a:xfrm>
            <a:off x="284190" y="5612000"/>
            <a:ext cx="1289135" cy="369332"/>
          </a:xfrm>
          <a:prstGeom prst="rect">
            <a:avLst/>
          </a:prstGeom>
          <a:noFill/>
        </p:spPr>
        <p:txBody>
          <a:bodyPr wrap="none" rtlCol="0">
            <a:spAutoFit/>
          </a:bodyPr>
          <a:lstStyle/>
          <a:p>
            <a:pPr algn="ctr"/>
            <a:r>
              <a:rPr lang="en-GB" dirty="0"/>
              <a:t>64 Kernels</a:t>
            </a:r>
          </a:p>
        </p:txBody>
      </p:sp>
      <p:sp>
        <p:nvSpPr>
          <p:cNvPr id="29" name="Circular Arrow 28">
            <a:extLst>
              <a:ext uri="{FF2B5EF4-FFF2-40B4-BE49-F238E27FC236}">
                <a16:creationId xmlns:a16="http://schemas.microsoft.com/office/drawing/2014/main" id="{28477C03-9031-CE46-96C2-B216BE7C5F9B}"/>
              </a:ext>
            </a:extLst>
          </p:cNvPr>
          <p:cNvSpPr/>
          <p:nvPr/>
        </p:nvSpPr>
        <p:spPr>
          <a:xfrm>
            <a:off x="44112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a:extLst>
              <a:ext uri="{FF2B5EF4-FFF2-40B4-BE49-F238E27FC236}">
                <a16:creationId xmlns:a16="http://schemas.microsoft.com/office/drawing/2014/main" id="{24888532-E9EB-F14B-90AF-B0E052F3F1F3}"/>
              </a:ext>
            </a:extLst>
          </p:cNvPr>
          <p:cNvSpPr/>
          <p:nvPr/>
        </p:nvSpPr>
        <p:spPr>
          <a:xfrm>
            <a:off x="4411200" y="2993232"/>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1" name="Table 16">
            <a:extLst>
              <a:ext uri="{FF2B5EF4-FFF2-40B4-BE49-F238E27FC236}">
                <a16:creationId xmlns:a16="http://schemas.microsoft.com/office/drawing/2014/main" id="{F2FAC5CF-15B0-8944-8650-4FF61C766A5A}"/>
              </a:ext>
            </a:extLst>
          </p:cNvPr>
          <p:cNvGraphicFramePr>
            <a:graphicFrameLocks noGrp="1"/>
          </p:cNvGraphicFramePr>
          <p:nvPr/>
        </p:nvGraphicFramePr>
        <p:xfrm>
          <a:off x="9946250" y="42004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sp>
        <p:nvSpPr>
          <p:cNvPr id="32" name="Rectangle 31">
            <a:extLst>
              <a:ext uri="{FF2B5EF4-FFF2-40B4-BE49-F238E27FC236}">
                <a16:creationId xmlns:a16="http://schemas.microsoft.com/office/drawing/2014/main" id="{5B52ADA4-5832-DE41-8CBC-D5EA3272EB02}"/>
              </a:ext>
            </a:extLst>
          </p:cNvPr>
          <p:cNvSpPr/>
          <p:nvPr/>
        </p:nvSpPr>
        <p:spPr>
          <a:xfrm>
            <a:off x="5259950" y="300913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 name="Straight Arrow Connector 32">
            <a:extLst>
              <a:ext uri="{FF2B5EF4-FFF2-40B4-BE49-F238E27FC236}">
                <a16:creationId xmlns:a16="http://schemas.microsoft.com/office/drawing/2014/main" id="{75B693D3-8FD4-8142-8B5B-F49962FE46CD}"/>
              </a:ext>
            </a:extLst>
          </p:cNvPr>
          <p:cNvCxnSpPr>
            <a:cxnSpLocks/>
          </p:cNvCxnSpPr>
          <p:nvPr/>
        </p:nvCxnSpPr>
        <p:spPr>
          <a:xfrm>
            <a:off x="7772350" y="3009134"/>
            <a:ext cx="2021500" cy="1038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e 16">
            <a:extLst>
              <a:ext uri="{FF2B5EF4-FFF2-40B4-BE49-F238E27FC236}">
                <a16:creationId xmlns:a16="http://schemas.microsoft.com/office/drawing/2014/main" id="{FF65E2AA-9E1A-6146-B5E2-363D3DCD9C16}"/>
              </a:ext>
            </a:extLst>
          </p:cNvPr>
          <p:cNvGraphicFramePr>
            <a:graphicFrameLocks noGrp="1"/>
          </p:cNvGraphicFramePr>
          <p:nvPr/>
        </p:nvGraphicFramePr>
        <p:xfrm>
          <a:off x="9793850" y="40480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cxnSp>
        <p:nvCxnSpPr>
          <p:cNvPr id="36" name="Straight Arrow Connector 35">
            <a:extLst>
              <a:ext uri="{FF2B5EF4-FFF2-40B4-BE49-F238E27FC236}">
                <a16:creationId xmlns:a16="http://schemas.microsoft.com/office/drawing/2014/main" id="{6DF88CAD-976D-A044-A89E-4EA60BEEDB81}"/>
              </a:ext>
            </a:extLst>
          </p:cNvPr>
          <p:cNvCxnSpPr>
            <a:cxnSpLocks/>
          </p:cNvCxnSpPr>
          <p:nvPr/>
        </p:nvCxnSpPr>
        <p:spPr>
          <a:xfrm flipV="1">
            <a:off x="7772350" y="5308032"/>
            <a:ext cx="2021500" cy="1051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9F77B0-042C-054D-8D4D-0B1E5B97C6FF}"/>
              </a:ext>
            </a:extLst>
          </p:cNvPr>
          <p:cNvSpPr txBox="1"/>
          <p:nvPr/>
        </p:nvSpPr>
        <p:spPr>
          <a:xfrm>
            <a:off x="6298150" y="2290272"/>
            <a:ext cx="803425" cy="646331"/>
          </a:xfrm>
          <a:prstGeom prst="rect">
            <a:avLst/>
          </a:prstGeom>
          <a:noFill/>
        </p:spPr>
        <p:txBody>
          <a:bodyPr wrap="none" rtlCol="0">
            <a:spAutoFit/>
          </a:bodyPr>
          <a:lstStyle/>
          <a:p>
            <a:pPr algn="ctr"/>
            <a:r>
              <a:rPr lang="en-GB" dirty="0"/>
              <a:t>Stride</a:t>
            </a:r>
          </a:p>
          <a:p>
            <a:pPr algn="ctr"/>
            <a:r>
              <a:rPr lang="en-GB" dirty="0"/>
              <a:t>2x2</a:t>
            </a:r>
          </a:p>
        </p:txBody>
      </p:sp>
      <p:sp>
        <p:nvSpPr>
          <p:cNvPr id="40" name="TextBox 39">
            <a:extLst>
              <a:ext uri="{FF2B5EF4-FFF2-40B4-BE49-F238E27FC236}">
                <a16:creationId xmlns:a16="http://schemas.microsoft.com/office/drawing/2014/main" id="{3B6C29E8-F198-104D-9599-71D3D7ABD4B9}"/>
              </a:ext>
            </a:extLst>
          </p:cNvPr>
          <p:cNvSpPr txBox="1"/>
          <p:nvPr/>
        </p:nvSpPr>
        <p:spPr>
          <a:xfrm>
            <a:off x="2143683" y="5981332"/>
            <a:ext cx="2106667" cy="369332"/>
          </a:xfrm>
          <a:prstGeom prst="rect">
            <a:avLst/>
          </a:prstGeom>
          <a:noFill/>
        </p:spPr>
        <p:txBody>
          <a:bodyPr wrap="none" rtlCol="0">
            <a:spAutoFit/>
          </a:bodyPr>
          <a:lstStyle/>
          <a:p>
            <a:r>
              <a:rPr lang="en-GB" dirty="0"/>
              <a:t>Padding = ‘valid’</a:t>
            </a:r>
          </a:p>
        </p:txBody>
      </p:sp>
      <p:sp>
        <p:nvSpPr>
          <p:cNvPr id="46" name="TextBox 45">
            <a:extLst>
              <a:ext uri="{FF2B5EF4-FFF2-40B4-BE49-F238E27FC236}">
                <a16:creationId xmlns:a16="http://schemas.microsoft.com/office/drawing/2014/main" id="{FE00FE08-1D82-5A47-A0C4-9B2C55D6ADB1}"/>
              </a:ext>
            </a:extLst>
          </p:cNvPr>
          <p:cNvSpPr txBox="1"/>
          <p:nvPr/>
        </p:nvSpPr>
        <p:spPr>
          <a:xfrm rot="2714061">
            <a:off x="10170461" y="5614110"/>
            <a:ext cx="415498" cy="369332"/>
          </a:xfrm>
          <a:prstGeom prst="rect">
            <a:avLst/>
          </a:prstGeom>
          <a:noFill/>
        </p:spPr>
        <p:txBody>
          <a:bodyPr wrap="none" rtlCol="0">
            <a:spAutoFit/>
          </a:bodyPr>
          <a:lstStyle/>
          <a:p>
            <a:r>
              <a:rPr lang="en-GB" dirty="0"/>
              <a:t>…</a:t>
            </a:r>
          </a:p>
        </p:txBody>
      </p:sp>
      <p:sp>
        <p:nvSpPr>
          <p:cNvPr id="47" name="TextBox 46">
            <a:extLst>
              <a:ext uri="{FF2B5EF4-FFF2-40B4-BE49-F238E27FC236}">
                <a16:creationId xmlns:a16="http://schemas.microsoft.com/office/drawing/2014/main" id="{45D43BEF-FD74-EF40-82FF-C92895150AA0}"/>
              </a:ext>
            </a:extLst>
          </p:cNvPr>
          <p:cNvSpPr txBox="1"/>
          <p:nvPr/>
        </p:nvSpPr>
        <p:spPr>
          <a:xfrm rot="2714061">
            <a:off x="11429761" y="4371880"/>
            <a:ext cx="415498" cy="369332"/>
          </a:xfrm>
          <a:prstGeom prst="rect">
            <a:avLst/>
          </a:prstGeom>
          <a:noFill/>
        </p:spPr>
        <p:txBody>
          <a:bodyPr wrap="none" rtlCol="0">
            <a:spAutoFit/>
          </a:bodyPr>
          <a:lstStyle/>
          <a:p>
            <a:r>
              <a:rPr lang="en-GB" dirty="0"/>
              <a:t>…</a:t>
            </a:r>
          </a:p>
        </p:txBody>
      </p:sp>
      <p:sp>
        <p:nvSpPr>
          <p:cNvPr id="49" name="TextBox 48">
            <a:extLst>
              <a:ext uri="{FF2B5EF4-FFF2-40B4-BE49-F238E27FC236}">
                <a16:creationId xmlns:a16="http://schemas.microsoft.com/office/drawing/2014/main" id="{996A8B47-62BB-1947-AE90-87F57387B892}"/>
              </a:ext>
            </a:extLst>
          </p:cNvPr>
          <p:cNvSpPr txBox="1"/>
          <p:nvPr/>
        </p:nvSpPr>
        <p:spPr>
          <a:xfrm>
            <a:off x="9916367" y="3215757"/>
            <a:ext cx="1766830" cy="646331"/>
          </a:xfrm>
          <a:prstGeom prst="rect">
            <a:avLst/>
          </a:prstGeom>
          <a:noFill/>
        </p:spPr>
        <p:txBody>
          <a:bodyPr wrap="none" rtlCol="0">
            <a:spAutoFit/>
          </a:bodyPr>
          <a:lstStyle/>
          <a:p>
            <a:pPr algn="ctr"/>
            <a:r>
              <a:rPr lang="en-GB" dirty="0"/>
              <a:t>Output Shape</a:t>
            </a:r>
          </a:p>
          <a:p>
            <a:pPr algn="ctr"/>
            <a:r>
              <a:rPr lang="en-GB" dirty="0"/>
              <a:t>64 x 3 x 3</a:t>
            </a:r>
          </a:p>
        </p:txBody>
      </p:sp>
      <p:sp>
        <p:nvSpPr>
          <p:cNvPr id="57" name="TextBox 56">
            <a:extLst>
              <a:ext uri="{FF2B5EF4-FFF2-40B4-BE49-F238E27FC236}">
                <a16:creationId xmlns:a16="http://schemas.microsoft.com/office/drawing/2014/main" id="{8D8148C4-14BB-8D42-8776-9C3D74CF0135}"/>
              </a:ext>
            </a:extLst>
          </p:cNvPr>
          <p:cNvSpPr txBox="1"/>
          <p:nvPr/>
        </p:nvSpPr>
        <p:spPr>
          <a:xfrm>
            <a:off x="1943100" y="2489200"/>
            <a:ext cx="1540806" cy="646331"/>
          </a:xfrm>
          <a:prstGeom prst="rect">
            <a:avLst/>
          </a:prstGeom>
          <a:noFill/>
        </p:spPr>
        <p:txBody>
          <a:bodyPr wrap="none" rtlCol="0">
            <a:spAutoFit/>
          </a:bodyPr>
          <a:lstStyle/>
          <a:p>
            <a:pPr algn="ctr"/>
            <a:r>
              <a:rPr lang="en-GB" dirty="0"/>
              <a:t>Input Shape</a:t>
            </a:r>
          </a:p>
          <a:p>
            <a:pPr algn="ctr"/>
            <a:r>
              <a:rPr lang="en-GB" dirty="0"/>
              <a:t>8x8</a:t>
            </a:r>
          </a:p>
        </p:txBody>
      </p:sp>
      <p:sp>
        <p:nvSpPr>
          <p:cNvPr id="3" name="Date Placeholder 2">
            <a:extLst>
              <a:ext uri="{FF2B5EF4-FFF2-40B4-BE49-F238E27FC236}">
                <a16:creationId xmlns:a16="http://schemas.microsoft.com/office/drawing/2014/main" id="{1347320B-EA48-CCFC-C905-DA28FF90C03A}"/>
              </a:ext>
            </a:extLst>
          </p:cNvPr>
          <p:cNvSpPr>
            <a:spLocks noGrp="1"/>
          </p:cNvSpPr>
          <p:nvPr>
            <p:ph type="dt" sz="half" idx="10"/>
          </p:nvPr>
        </p:nvSpPr>
        <p:spPr/>
        <p:txBody>
          <a:bodyPr/>
          <a:lstStyle/>
          <a:p>
            <a:fld id="{85DD8804-0BAB-CD4E-93E8-0A463C8105A7}" type="datetime1">
              <a:rPr lang="en-GB" smtClean="0"/>
              <a:t>17/02/2023</a:t>
            </a:fld>
            <a:endParaRPr lang="en-GB"/>
          </a:p>
        </p:txBody>
      </p:sp>
      <p:sp>
        <p:nvSpPr>
          <p:cNvPr id="4" name="Slide Number Placeholder 3">
            <a:extLst>
              <a:ext uri="{FF2B5EF4-FFF2-40B4-BE49-F238E27FC236}">
                <a16:creationId xmlns:a16="http://schemas.microsoft.com/office/drawing/2014/main" id="{FAF21B7D-AE64-479D-78CB-67974785E6B5}"/>
              </a:ext>
            </a:extLst>
          </p:cNvPr>
          <p:cNvSpPr>
            <a:spLocks noGrp="1"/>
          </p:cNvSpPr>
          <p:nvPr>
            <p:ph type="sldNum" sz="quarter" idx="12"/>
          </p:nvPr>
        </p:nvSpPr>
        <p:spPr/>
        <p:txBody>
          <a:bodyPr/>
          <a:lstStyle/>
          <a:p>
            <a:fld id="{23D61984-ECA7-DA43-9C32-BF5CAAD71339}" type="slidenum">
              <a:rPr lang="en-GB" smtClean="0"/>
              <a:t>27</a:t>
            </a:fld>
            <a:endParaRPr lang="en-GB"/>
          </a:p>
        </p:txBody>
      </p:sp>
      <p:sp>
        <p:nvSpPr>
          <p:cNvPr id="10" name="Rectangle 9">
            <a:extLst>
              <a:ext uri="{FF2B5EF4-FFF2-40B4-BE49-F238E27FC236}">
                <a16:creationId xmlns:a16="http://schemas.microsoft.com/office/drawing/2014/main" id="{42C5BF12-1B50-5FBB-A48B-18889A37367F}"/>
              </a:ext>
            </a:extLst>
          </p:cNvPr>
          <p:cNvSpPr/>
          <p:nvPr/>
        </p:nvSpPr>
        <p:spPr>
          <a:xfrm>
            <a:off x="6096000" y="300913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4498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16">
            <a:extLst>
              <a:ext uri="{FF2B5EF4-FFF2-40B4-BE49-F238E27FC236}">
                <a16:creationId xmlns:a16="http://schemas.microsoft.com/office/drawing/2014/main" id="{637C324A-B6E2-D60C-90B1-5B6E2351AA23}"/>
              </a:ext>
            </a:extLst>
          </p:cNvPr>
          <p:cNvGraphicFramePr>
            <a:graphicFrameLocks noGrp="1"/>
          </p:cNvGraphicFramePr>
          <p:nvPr>
            <p:extLst>
              <p:ext uri="{D42A27DB-BD31-4B8C-83A1-F6EECF244321}">
                <p14:modId xmlns:p14="http://schemas.microsoft.com/office/powerpoint/2010/main" val="2462464159"/>
              </p:ext>
            </p:extLst>
          </p:nvPr>
        </p:nvGraphicFramePr>
        <p:xfrm>
          <a:off x="1957754" y="48100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8" name="Table 16">
            <a:extLst>
              <a:ext uri="{FF2B5EF4-FFF2-40B4-BE49-F238E27FC236}">
                <a16:creationId xmlns:a16="http://schemas.microsoft.com/office/drawing/2014/main" id="{513D9FF1-AEE5-45E6-C23B-1842950BF16E}"/>
              </a:ext>
            </a:extLst>
          </p:cNvPr>
          <p:cNvGraphicFramePr>
            <a:graphicFrameLocks noGrp="1"/>
          </p:cNvGraphicFramePr>
          <p:nvPr>
            <p:extLst>
              <p:ext uri="{D42A27DB-BD31-4B8C-83A1-F6EECF244321}">
                <p14:modId xmlns:p14="http://schemas.microsoft.com/office/powerpoint/2010/main" val="378282241"/>
              </p:ext>
            </p:extLst>
          </p:nvPr>
        </p:nvGraphicFramePr>
        <p:xfrm>
          <a:off x="1500554" y="43528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9" name="Table 16">
            <a:extLst>
              <a:ext uri="{FF2B5EF4-FFF2-40B4-BE49-F238E27FC236}">
                <a16:creationId xmlns:a16="http://schemas.microsoft.com/office/drawing/2014/main" id="{F4BF906A-0A41-1111-EB76-28328EA77355}"/>
              </a:ext>
            </a:extLst>
          </p:cNvPr>
          <p:cNvGraphicFramePr>
            <a:graphicFrameLocks noGrp="1"/>
          </p:cNvGraphicFramePr>
          <p:nvPr>
            <p:extLst>
              <p:ext uri="{D42A27DB-BD31-4B8C-83A1-F6EECF244321}">
                <p14:modId xmlns:p14="http://schemas.microsoft.com/office/powerpoint/2010/main" val="1399342830"/>
              </p:ext>
            </p:extLst>
          </p:nvPr>
        </p:nvGraphicFramePr>
        <p:xfrm>
          <a:off x="1348154" y="4200432"/>
          <a:ext cx="1263600" cy="126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sp>
        <p:nvSpPr>
          <p:cNvPr id="10" name="TextBox 9">
            <a:extLst>
              <a:ext uri="{FF2B5EF4-FFF2-40B4-BE49-F238E27FC236}">
                <a16:creationId xmlns:a16="http://schemas.microsoft.com/office/drawing/2014/main" id="{BD4F5490-7322-22D0-7461-41C42054FD18}"/>
              </a:ext>
            </a:extLst>
          </p:cNvPr>
          <p:cNvSpPr txBox="1"/>
          <p:nvPr/>
        </p:nvSpPr>
        <p:spPr>
          <a:xfrm rot="2714061">
            <a:off x="1572365" y="5614110"/>
            <a:ext cx="415498" cy="369332"/>
          </a:xfrm>
          <a:prstGeom prst="rect">
            <a:avLst/>
          </a:prstGeom>
          <a:noFill/>
        </p:spPr>
        <p:txBody>
          <a:bodyPr wrap="none" rtlCol="0">
            <a:spAutoFit/>
          </a:bodyPr>
          <a:lstStyle/>
          <a:p>
            <a:r>
              <a:rPr lang="en-GB" dirty="0"/>
              <a:t>…</a:t>
            </a:r>
          </a:p>
        </p:txBody>
      </p:sp>
      <p:sp>
        <p:nvSpPr>
          <p:cNvPr id="11" name="TextBox 10">
            <a:extLst>
              <a:ext uri="{FF2B5EF4-FFF2-40B4-BE49-F238E27FC236}">
                <a16:creationId xmlns:a16="http://schemas.microsoft.com/office/drawing/2014/main" id="{3FB55F4E-36FE-432A-BF0B-D0B7165602BD}"/>
              </a:ext>
            </a:extLst>
          </p:cNvPr>
          <p:cNvSpPr txBox="1"/>
          <p:nvPr/>
        </p:nvSpPr>
        <p:spPr>
          <a:xfrm rot="2714061">
            <a:off x="2831665" y="4371880"/>
            <a:ext cx="415498" cy="369332"/>
          </a:xfrm>
          <a:prstGeom prst="rect">
            <a:avLst/>
          </a:prstGeom>
          <a:noFill/>
        </p:spPr>
        <p:txBody>
          <a:bodyPr wrap="none" rtlCol="0">
            <a:spAutoFit/>
          </a:bodyPr>
          <a:lstStyle/>
          <a:p>
            <a:r>
              <a:rPr lang="en-GB" dirty="0"/>
              <a:t>…</a:t>
            </a:r>
          </a:p>
        </p:txBody>
      </p:sp>
      <p:sp>
        <p:nvSpPr>
          <p:cNvPr id="12" name="TextBox 11">
            <a:extLst>
              <a:ext uri="{FF2B5EF4-FFF2-40B4-BE49-F238E27FC236}">
                <a16:creationId xmlns:a16="http://schemas.microsoft.com/office/drawing/2014/main" id="{D1B8DB31-02AF-C43F-7F17-6549F58111DE}"/>
              </a:ext>
            </a:extLst>
          </p:cNvPr>
          <p:cNvSpPr txBox="1"/>
          <p:nvPr/>
        </p:nvSpPr>
        <p:spPr>
          <a:xfrm>
            <a:off x="284190" y="5612000"/>
            <a:ext cx="1289135" cy="369332"/>
          </a:xfrm>
          <a:prstGeom prst="rect">
            <a:avLst/>
          </a:prstGeom>
          <a:noFill/>
        </p:spPr>
        <p:txBody>
          <a:bodyPr wrap="none" rtlCol="0">
            <a:spAutoFit/>
          </a:bodyPr>
          <a:lstStyle/>
          <a:p>
            <a:pPr algn="ctr"/>
            <a:r>
              <a:rPr lang="en-GB" dirty="0"/>
              <a:t>64 Kernels</a:t>
            </a:r>
          </a:p>
        </p:txBody>
      </p:sp>
      <p:sp>
        <p:nvSpPr>
          <p:cNvPr id="30" name="Circular Arrow 29">
            <a:extLst>
              <a:ext uri="{FF2B5EF4-FFF2-40B4-BE49-F238E27FC236}">
                <a16:creationId xmlns:a16="http://schemas.microsoft.com/office/drawing/2014/main" id="{7EEE3D06-9686-B648-A324-6E408F25984E}"/>
              </a:ext>
            </a:extLst>
          </p:cNvPr>
          <p:cNvSpPr/>
          <p:nvPr/>
        </p:nvSpPr>
        <p:spPr>
          <a:xfrm>
            <a:off x="51478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a:extLst>
              <a:ext uri="{FF2B5EF4-FFF2-40B4-BE49-F238E27FC236}">
                <a16:creationId xmlns:a16="http://schemas.microsoft.com/office/drawing/2014/main" id="{3CE10889-EDC6-9943-824C-E6F57531B59E}"/>
              </a:ext>
            </a:extLst>
          </p:cNvPr>
          <p:cNvSpPr>
            <a:spLocks noGrp="1"/>
          </p:cNvSpPr>
          <p:nvPr>
            <p:ph type="title"/>
          </p:nvPr>
        </p:nvSpPr>
        <p:spPr/>
        <p:txBody>
          <a:bodyPr/>
          <a:lstStyle/>
          <a:p>
            <a:r>
              <a:rPr lang="en-GB" dirty="0"/>
              <a:t>Convolutional Layers</a:t>
            </a:r>
          </a:p>
        </p:txBody>
      </p:sp>
      <p:graphicFrame>
        <p:nvGraphicFramePr>
          <p:cNvPr id="16" name="Table 16">
            <a:extLst>
              <a:ext uri="{FF2B5EF4-FFF2-40B4-BE49-F238E27FC236}">
                <a16:creationId xmlns:a16="http://schemas.microsoft.com/office/drawing/2014/main" id="{F6DE8826-8A51-6D43-BE4A-1ED22A17855D}"/>
              </a:ext>
            </a:extLst>
          </p:cNvPr>
          <p:cNvGraphicFramePr>
            <a:graphicFrameLocks noGrp="1"/>
          </p:cNvGraphicFramePr>
          <p:nvPr/>
        </p:nvGraphicFramePr>
        <p:xfrm>
          <a:off x="1154954" y="4048032"/>
          <a:ext cx="1260000" cy="1260000"/>
        </p:xfrm>
        <a:graphic>
          <a:graphicData uri="http://schemas.openxmlformats.org/drawingml/2006/table">
            <a:tbl>
              <a:tblPr>
                <a:tableStyleId>{5C22544A-7EE6-4342-B048-85BDC9FD1C3A}</a:tableStyleId>
              </a:tblPr>
              <a:tblGrid>
                <a:gridCol w="420000">
                  <a:extLst>
                    <a:ext uri="{9D8B030D-6E8A-4147-A177-3AD203B41FA5}">
                      <a16:colId xmlns:a16="http://schemas.microsoft.com/office/drawing/2014/main" val="1579820961"/>
                    </a:ext>
                  </a:extLst>
                </a:gridCol>
                <a:gridCol w="420000">
                  <a:extLst>
                    <a:ext uri="{9D8B030D-6E8A-4147-A177-3AD203B41FA5}">
                      <a16:colId xmlns:a16="http://schemas.microsoft.com/office/drawing/2014/main" val="1435230760"/>
                    </a:ext>
                  </a:extLst>
                </a:gridCol>
                <a:gridCol w="4200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graphicFrame>
        <p:nvGraphicFramePr>
          <p:cNvPr id="17" name="Table 17">
            <a:extLst>
              <a:ext uri="{FF2B5EF4-FFF2-40B4-BE49-F238E27FC236}">
                <a16:creationId xmlns:a16="http://schemas.microsoft.com/office/drawing/2014/main" id="{B1A8559B-8302-4A4F-BC55-5B092B0D03DF}"/>
              </a:ext>
            </a:extLst>
          </p:cNvPr>
          <p:cNvGraphicFramePr>
            <a:graphicFrameLocks noGrp="1"/>
          </p:cNvGraphicFramePr>
          <p:nvPr/>
        </p:nvGraphicFramePr>
        <p:xfrm>
          <a:off x="4402750" y="2989700"/>
          <a:ext cx="3790800" cy="37908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gridCol w="421200">
                  <a:extLst>
                    <a:ext uri="{9D8B030D-6E8A-4147-A177-3AD203B41FA5}">
                      <a16:colId xmlns:a16="http://schemas.microsoft.com/office/drawing/2014/main" val="1328212902"/>
                    </a:ext>
                  </a:extLst>
                </a:gridCol>
              </a:tblGrid>
              <a:tr h="421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375619347"/>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29093828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137317429"/>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524919801"/>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429083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1787749324"/>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4064477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793204593"/>
                  </a:ext>
                </a:extLst>
              </a:tr>
              <a:tr h="42120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1219680489"/>
                  </a:ext>
                </a:extLst>
              </a:tr>
            </a:tbl>
          </a:graphicData>
        </a:graphic>
      </p:graphicFrame>
      <p:cxnSp>
        <p:nvCxnSpPr>
          <p:cNvPr id="19" name="Straight Arrow Connector 18">
            <a:extLst>
              <a:ext uri="{FF2B5EF4-FFF2-40B4-BE49-F238E27FC236}">
                <a16:creationId xmlns:a16="http://schemas.microsoft.com/office/drawing/2014/main" id="{C10A3083-3DDF-814F-AD79-FD3B14D7D497}"/>
              </a:ext>
            </a:extLst>
          </p:cNvPr>
          <p:cNvCxnSpPr>
            <a:cxnSpLocks/>
          </p:cNvCxnSpPr>
          <p:nvPr/>
        </p:nvCxnSpPr>
        <p:spPr>
          <a:xfrm flipV="1">
            <a:off x="1154954" y="2993232"/>
            <a:ext cx="3256246" cy="105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6985BB-6DC6-C149-BF8D-1D4D5B22F588}"/>
              </a:ext>
            </a:extLst>
          </p:cNvPr>
          <p:cNvCxnSpPr>
            <a:cxnSpLocks/>
          </p:cNvCxnSpPr>
          <p:nvPr/>
        </p:nvCxnSpPr>
        <p:spPr>
          <a:xfrm flipV="1">
            <a:off x="2414954" y="4263100"/>
            <a:ext cx="3261946" cy="104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ircular Arrow 28">
            <a:extLst>
              <a:ext uri="{FF2B5EF4-FFF2-40B4-BE49-F238E27FC236}">
                <a16:creationId xmlns:a16="http://schemas.microsoft.com/office/drawing/2014/main" id="{28477C03-9031-CE46-96C2-B216BE7C5F9B}"/>
              </a:ext>
            </a:extLst>
          </p:cNvPr>
          <p:cNvSpPr/>
          <p:nvPr/>
        </p:nvSpPr>
        <p:spPr>
          <a:xfrm>
            <a:off x="4411200" y="2324100"/>
            <a:ext cx="960900" cy="1104900"/>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a:extLst>
              <a:ext uri="{FF2B5EF4-FFF2-40B4-BE49-F238E27FC236}">
                <a16:creationId xmlns:a16="http://schemas.microsoft.com/office/drawing/2014/main" id="{24888532-E9EB-F14B-90AF-B0E052F3F1F3}"/>
              </a:ext>
            </a:extLst>
          </p:cNvPr>
          <p:cNvSpPr/>
          <p:nvPr/>
        </p:nvSpPr>
        <p:spPr>
          <a:xfrm>
            <a:off x="4411200" y="2993232"/>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B52ADA4-5832-DE41-8CBC-D5EA3272EB02}"/>
              </a:ext>
            </a:extLst>
          </p:cNvPr>
          <p:cNvSpPr/>
          <p:nvPr/>
        </p:nvSpPr>
        <p:spPr>
          <a:xfrm>
            <a:off x="5259950" y="300913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 name="Straight Arrow Connector 32">
            <a:extLst>
              <a:ext uri="{FF2B5EF4-FFF2-40B4-BE49-F238E27FC236}">
                <a16:creationId xmlns:a16="http://schemas.microsoft.com/office/drawing/2014/main" id="{75B693D3-8FD4-8142-8B5B-F49962FE46CD}"/>
              </a:ext>
            </a:extLst>
          </p:cNvPr>
          <p:cNvCxnSpPr>
            <a:cxnSpLocks/>
          </p:cNvCxnSpPr>
          <p:nvPr/>
        </p:nvCxnSpPr>
        <p:spPr>
          <a:xfrm>
            <a:off x="8193550" y="2989700"/>
            <a:ext cx="1600300" cy="1058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16">
            <a:extLst>
              <a:ext uri="{FF2B5EF4-FFF2-40B4-BE49-F238E27FC236}">
                <a16:creationId xmlns:a16="http://schemas.microsoft.com/office/drawing/2014/main" id="{D8BF4DBB-7CC3-2443-860B-B64DF046C50F}"/>
              </a:ext>
            </a:extLst>
          </p:cNvPr>
          <p:cNvGraphicFramePr>
            <a:graphicFrameLocks noGrp="1"/>
          </p:cNvGraphicFramePr>
          <p:nvPr/>
        </p:nvGraphicFramePr>
        <p:xfrm>
          <a:off x="10403450" y="4657632"/>
          <a:ext cx="1684800" cy="168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gridCol w="421200">
                  <a:extLst>
                    <a:ext uri="{9D8B030D-6E8A-4147-A177-3AD203B41FA5}">
                      <a16:colId xmlns:a16="http://schemas.microsoft.com/office/drawing/2014/main" val="3791694688"/>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9170438"/>
                  </a:ext>
                </a:extLst>
              </a:tr>
            </a:tbl>
          </a:graphicData>
        </a:graphic>
      </p:graphicFrame>
      <p:graphicFrame>
        <p:nvGraphicFramePr>
          <p:cNvPr id="41" name="Table 16">
            <a:extLst>
              <a:ext uri="{FF2B5EF4-FFF2-40B4-BE49-F238E27FC236}">
                <a16:creationId xmlns:a16="http://schemas.microsoft.com/office/drawing/2014/main" id="{0D719885-2E72-BA42-AD8B-68E14526E2FE}"/>
              </a:ext>
            </a:extLst>
          </p:cNvPr>
          <p:cNvGraphicFramePr>
            <a:graphicFrameLocks noGrp="1"/>
          </p:cNvGraphicFramePr>
          <p:nvPr/>
        </p:nvGraphicFramePr>
        <p:xfrm>
          <a:off x="9946250" y="4200432"/>
          <a:ext cx="1684800" cy="168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gridCol w="421200">
                  <a:extLst>
                    <a:ext uri="{9D8B030D-6E8A-4147-A177-3AD203B41FA5}">
                      <a16:colId xmlns:a16="http://schemas.microsoft.com/office/drawing/2014/main" val="3791694688"/>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9170438"/>
                  </a:ext>
                </a:extLst>
              </a:tr>
            </a:tbl>
          </a:graphicData>
        </a:graphic>
      </p:graphicFrame>
      <p:graphicFrame>
        <p:nvGraphicFramePr>
          <p:cNvPr id="35" name="Table 16">
            <a:extLst>
              <a:ext uri="{FF2B5EF4-FFF2-40B4-BE49-F238E27FC236}">
                <a16:creationId xmlns:a16="http://schemas.microsoft.com/office/drawing/2014/main" id="{FF65E2AA-9E1A-6146-B5E2-363D3DCD9C16}"/>
              </a:ext>
            </a:extLst>
          </p:cNvPr>
          <p:cNvGraphicFramePr>
            <a:graphicFrameLocks noGrp="1"/>
          </p:cNvGraphicFramePr>
          <p:nvPr/>
        </p:nvGraphicFramePr>
        <p:xfrm>
          <a:off x="9793850" y="4048032"/>
          <a:ext cx="1684800" cy="168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gridCol w="421200">
                  <a:extLst>
                    <a:ext uri="{9D8B030D-6E8A-4147-A177-3AD203B41FA5}">
                      <a16:colId xmlns:a16="http://schemas.microsoft.com/office/drawing/2014/main" val="3791694688"/>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9170438"/>
                  </a:ext>
                </a:extLst>
              </a:tr>
            </a:tbl>
          </a:graphicData>
        </a:graphic>
      </p:graphicFrame>
      <p:cxnSp>
        <p:nvCxnSpPr>
          <p:cNvPr id="36" name="Straight Arrow Connector 35">
            <a:extLst>
              <a:ext uri="{FF2B5EF4-FFF2-40B4-BE49-F238E27FC236}">
                <a16:creationId xmlns:a16="http://schemas.microsoft.com/office/drawing/2014/main" id="{6DF88CAD-976D-A044-A89E-4EA60BEEDB81}"/>
              </a:ext>
            </a:extLst>
          </p:cNvPr>
          <p:cNvCxnSpPr>
            <a:cxnSpLocks/>
          </p:cNvCxnSpPr>
          <p:nvPr/>
        </p:nvCxnSpPr>
        <p:spPr>
          <a:xfrm flipV="1">
            <a:off x="8193550" y="5728032"/>
            <a:ext cx="1600300" cy="105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9F77B0-042C-054D-8D4D-0B1E5B97C6FF}"/>
              </a:ext>
            </a:extLst>
          </p:cNvPr>
          <p:cNvSpPr txBox="1"/>
          <p:nvPr/>
        </p:nvSpPr>
        <p:spPr>
          <a:xfrm>
            <a:off x="6298150" y="2290272"/>
            <a:ext cx="803425" cy="646331"/>
          </a:xfrm>
          <a:prstGeom prst="rect">
            <a:avLst/>
          </a:prstGeom>
          <a:noFill/>
        </p:spPr>
        <p:txBody>
          <a:bodyPr wrap="none" rtlCol="0">
            <a:spAutoFit/>
          </a:bodyPr>
          <a:lstStyle/>
          <a:p>
            <a:pPr algn="ctr"/>
            <a:r>
              <a:rPr lang="en-GB" dirty="0"/>
              <a:t>Stride</a:t>
            </a:r>
          </a:p>
          <a:p>
            <a:pPr algn="ctr"/>
            <a:r>
              <a:rPr lang="en-GB" dirty="0"/>
              <a:t>2x2</a:t>
            </a:r>
          </a:p>
        </p:txBody>
      </p:sp>
      <p:sp>
        <p:nvSpPr>
          <p:cNvPr id="40" name="TextBox 39">
            <a:extLst>
              <a:ext uri="{FF2B5EF4-FFF2-40B4-BE49-F238E27FC236}">
                <a16:creationId xmlns:a16="http://schemas.microsoft.com/office/drawing/2014/main" id="{3B6C29E8-F198-104D-9599-71D3D7ABD4B9}"/>
              </a:ext>
            </a:extLst>
          </p:cNvPr>
          <p:cNvSpPr txBox="1"/>
          <p:nvPr/>
        </p:nvSpPr>
        <p:spPr>
          <a:xfrm>
            <a:off x="2004233" y="6362832"/>
            <a:ext cx="2183611" cy="369332"/>
          </a:xfrm>
          <a:prstGeom prst="rect">
            <a:avLst/>
          </a:prstGeom>
          <a:noFill/>
        </p:spPr>
        <p:txBody>
          <a:bodyPr wrap="none" rtlCol="0">
            <a:spAutoFit/>
          </a:bodyPr>
          <a:lstStyle/>
          <a:p>
            <a:r>
              <a:rPr lang="en-GB" dirty="0"/>
              <a:t>Padding = ‘same’</a:t>
            </a:r>
          </a:p>
        </p:txBody>
      </p:sp>
      <p:sp>
        <p:nvSpPr>
          <p:cNvPr id="46" name="TextBox 45">
            <a:extLst>
              <a:ext uri="{FF2B5EF4-FFF2-40B4-BE49-F238E27FC236}">
                <a16:creationId xmlns:a16="http://schemas.microsoft.com/office/drawing/2014/main" id="{FE00FE08-1D82-5A47-A0C4-9B2C55D6ADB1}"/>
              </a:ext>
            </a:extLst>
          </p:cNvPr>
          <p:cNvSpPr txBox="1"/>
          <p:nvPr/>
        </p:nvSpPr>
        <p:spPr>
          <a:xfrm rot="2714061">
            <a:off x="10015912" y="5881165"/>
            <a:ext cx="415498" cy="369332"/>
          </a:xfrm>
          <a:prstGeom prst="rect">
            <a:avLst/>
          </a:prstGeom>
          <a:noFill/>
        </p:spPr>
        <p:txBody>
          <a:bodyPr wrap="none" rtlCol="0">
            <a:spAutoFit/>
          </a:bodyPr>
          <a:lstStyle/>
          <a:p>
            <a:r>
              <a:rPr lang="en-GB" dirty="0"/>
              <a:t>…</a:t>
            </a:r>
          </a:p>
        </p:txBody>
      </p:sp>
      <p:sp>
        <p:nvSpPr>
          <p:cNvPr id="47" name="TextBox 46">
            <a:extLst>
              <a:ext uri="{FF2B5EF4-FFF2-40B4-BE49-F238E27FC236}">
                <a16:creationId xmlns:a16="http://schemas.microsoft.com/office/drawing/2014/main" id="{45D43BEF-FD74-EF40-82FF-C92895150AA0}"/>
              </a:ext>
            </a:extLst>
          </p:cNvPr>
          <p:cNvSpPr txBox="1"/>
          <p:nvPr/>
        </p:nvSpPr>
        <p:spPr>
          <a:xfrm rot="2714061">
            <a:off x="11651902" y="4233055"/>
            <a:ext cx="415498" cy="369332"/>
          </a:xfrm>
          <a:prstGeom prst="rect">
            <a:avLst/>
          </a:prstGeom>
          <a:noFill/>
        </p:spPr>
        <p:txBody>
          <a:bodyPr wrap="none" rtlCol="0">
            <a:spAutoFit/>
          </a:bodyPr>
          <a:lstStyle/>
          <a:p>
            <a:r>
              <a:rPr lang="en-GB" dirty="0"/>
              <a:t>…</a:t>
            </a:r>
          </a:p>
        </p:txBody>
      </p:sp>
      <p:sp>
        <p:nvSpPr>
          <p:cNvPr id="49" name="TextBox 48">
            <a:extLst>
              <a:ext uri="{FF2B5EF4-FFF2-40B4-BE49-F238E27FC236}">
                <a16:creationId xmlns:a16="http://schemas.microsoft.com/office/drawing/2014/main" id="{996A8B47-62BB-1947-AE90-87F57387B892}"/>
              </a:ext>
            </a:extLst>
          </p:cNvPr>
          <p:cNvSpPr txBox="1"/>
          <p:nvPr/>
        </p:nvSpPr>
        <p:spPr>
          <a:xfrm>
            <a:off x="9916367" y="3215757"/>
            <a:ext cx="1766830" cy="646331"/>
          </a:xfrm>
          <a:prstGeom prst="rect">
            <a:avLst/>
          </a:prstGeom>
          <a:noFill/>
        </p:spPr>
        <p:txBody>
          <a:bodyPr wrap="none" rtlCol="0">
            <a:spAutoFit/>
          </a:bodyPr>
          <a:lstStyle/>
          <a:p>
            <a:pPr algn="ctr"/>
            <a:r>
              <a:rPr lang="en-GB" dirty="0"/>
              <a:t>Output Shape</a:t>
            </a:r>
          </a:p>
          <a:p>
            <a:pPr algn="ctr"/>
            <a:r>
              <a:rPr lang="en-GB" dirty="0"/>
              <a:t>64 x 4 x 4</a:t>
            </a:r>
          </a:p>
        </p:txBody>
      </p:sp>
      <p:sp>
        <p:nvSpPr>
          <p:cNvPr id="23" name="TextBox 22">
            <a:extLst>
              <a:ext uri="{FF2B5EF4-FFF2-40B4-BE49-F238E27FC236}">
                <a16:creationId xmlns:a16="http://schemas.microsoft.com/office/drawing/2014/main" id="{5B2860ED-88C5-024C-848A-EFFA8E3C9640}"/>
              </a:ext>
            </a:extLst>
          </p:cNvPr>
          <p:cNvSpPr txBox="1"/>
          <p:nvPr/>
        </p:nvSpPr>
        <p:spPr>
          <a:xfrm>
            <a:off x="1943100" y="2489200"/>
            <a:ext cx="1540806" cy="646331"/>
          </a:xfrm>
          <a:prstGeom prst="rect">
            <a:avLst/>
          </a:prstGeom>
          <a:noFill/>
        </p:spPr>
        <p:txBody>
          <a:bodyPr wrap="none" rtlCol="0">
            <a:spAutoFit/>
          </a:bodyPr>
          <a:lstStyle/>
          <a:p>
            <a:pPr algn="ctr"/>
            <a:r>
              <a:rPr lang="en-GB" dirty="0"/>
              <a:t>Input Shape</a:t>
            </a:r>
          </a:p>
          <a:p>
            <a:pPr algn="ctr"/>
            <a:r>
              <a:rPr lang="en-GB" dirty="0"/>
              <a:t>8x8</a:t>
            </a:r>
          </a:p>
        </p:txBody>
      </p:sp>
      <p:sp>
        <p:nvSpPr>
          <p:cNvPr id="3" name="Date Placeholder 2">
            <a:extLst>
              <a:ext uri="{FF2B5EF4-FFF2-40B4-BE49-F238E27FC236}">
                <a16:creationId xmlns:a16="http://schemas.microsoft.com/office/drawing/2014/main" id="{14E93ECB-8FC3-28F9-656C-39F1D20E9B0D}"/>
              </a:ext>
            </a:extLst>
          </p:cNvPr>
          <p:cNvSpPr>
            <a:spLocks noGrp="1"/>
          </p:cNvSpPr>
          <p:nvPr>
            <p:ph type="dt" sz="half" idx="10"/>
          </p:nvPr>
        </p:nvSpPr>
        <p:spPr/>
        <p:txBody>
          <a:bodyPr/>
          <a:lstStyle/>
          <a:p>
            <a:fld id="{824ED265-AA84-454E-AB05-3473B89853F4}" type="datetime1">
              <a:rPr lang="en-GB" smtClean="0"/>
              <a:t>17/02/2023</a:t>
            </a:fld>
            <a:endParaRPr lang="en-GB"/>
          </a:p>
        </p:txBody>
      </p:sp>
      <p:sp>
        <p:nvSpPr>
          <p:cNvPr id="4" name="Slide Number Placeholder 3">
            <a:extLst>
              <a:ext uri="{FF2B5EF4-FFF2-40B4-BE49-F238E27FC236}">
                <a16:creationId xmlns:a16="http://schemas.microsoft.com/office/drawing/2014/main" id="{5704C7E2-3E10-8DD3-234A-EDDB752C2947}"/>
              </a:ext>
            </a:extLst>
          </p:cNvPr>
          <p:cNvSpPr>
            <a:spLocks noGrp="1"/>
          </p:cNvSpPr>
          <p:nvPr>
            <p:ph type="sldNum" sz="quarter" idx="12"/>
          </p:nvPr>
        </p:nvSpPr>
        <p:spPr/>
        <p:txBody>
          <a:bodyPr/>
          <a:lstStyle/>
          <a:p>
            <a:fld id="{23D61984-ECA7-DA43-9C32-BF5CAAD71339}" type="slidenum">
              <a:rPr lang="en-GB" smtClean="0"/>
              <a:t>28</a:t>
            </a:fld>
            <a:endParaRPr lang="en-GB"/>
          </a:p>
        </p:txBody>
      </p:sp>
      <p:sp>
        <p:nvSpPr>
          <p:cNvPr id="5" name="Rectangle 4">
            <a:extLst>
              <a:ext uri="{FF2B5EF4-FFF2-40B4-BE49-F238E27FC236}">
                <a16:creationId xmlns:a16="http://schemas.microsoft.com/office/drawing/2014/main" id="{8D87E167-5CDF-BF14-40D6-E9CEA495ACC7}"/>
              </a:ext>
            </a:extLst>
          </p:cNvPr>
          <p:cNvSpPr/>
          <p:nvPr/>
        </p:nvSpPr>
        <p:spPr>
          <a:xfrm>
            <a:off x="6102350" y="300913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2877F77-16A7-0D17-9139-8A40613CB3DD}"/>
              </a:ext>
            </a:extLst>
          </p:cNvPr>
          <p:cNvSpPr/>
          <p:nvPr/>
        </p:nvSpPr>
        <p:spPr>
          <a:xfrm>
            <a:off x="6924675" y="2997015"/>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251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0889-EDC6-9943-824C-E6F57531B59E}"/>
              </a:ext>
            </a:extLst>
          </p:cNvPr>
          <p:cNvSpPr>
            <a:spLocks noGrp="1"/>
          </p:cNvSpPr>
          <p:nvPr>
            <p:ph type="title"/>
          </p:nvPr>
        </p:nvSpPr>
        <p:spPr/>
        <p:txBody>
          <a:bodyPr/>
          <a:lstStyle/>
          <a:p>
            <a:r>
              <a:rPr lang="en-GB" dirty="0"/>
              <a:t>Convolutional Layers</a:t>
            </a:r>
          </a:p>
        </p:txBody>
      </p:sp>
      <p:graphicFrame>
        <p:nvGraphicFramePr>
          <p:cNvPr id="16" name="Table 16">
            <a:extLst>
              <a:ext uri="{FF2B5EF4-FFF2-40B4-BE49-F238E27FC236}">
                <a16:creationId xmlns:a16="http://schemas.microsoft.com/office/drawing/2014/main" id="{F6DE8826-8A51-6D43-BE4A-1ED22A17855D}"/>
              </a:ext>
            </a:extLst>
          </p:cNvPr>
          <p:cNvGraphicFramePr>
            <a:graphicFrameLocks noGrp="1"/>
          </p:cNvGraphicFramePr>
          <p:nvPr/>
        </p:nvGraphicFramePr>
        <p:xfrm>
          <a:off x="1154954" y="4048032"/>
          <a:ext cx="1260000" cy="1260000"/>
        </p:xfrm>
        <a:graphic>
          <a:graphicData uri="http://schemas.openxmlformats.org/drawingml/2006/table">
            <a:tbl>
              <a:tblPr>
                <a:tableStyleId>{5C22544A-7EE6-4342-B048-85BDC9FD1C3A}</a:tableStyleId>
              </a:tblPr>
              <a:tblGrid>
                <a:gridCol w="420000">
                  <a:extLst>
                    <a:ext uri="{9D8B030D-6E8A-4147-A177-3AD203B41FA5}">
                      <a16:colId xmlns:a16="http://schemas.microsoft.com/office/drawing/2014/main" val="1579820961"/>
                    </a:ext>
                  </a:extLst>
                </a:gridCol>
                <a:gridCol w="420000">
                  <a:extLst>
                    <a:ext uri="{9D8B030D-6E8A-4147-A177-3AD203B41FA5}">
                      <a16:colId xmlns:a16="http://schemas.microsoft.com/office/drawing/2014/main" val="1435230760"/>
                    </a:ext>
                  </a:extLst>
                </a:gridCol>
                <a:gridCol w="4200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cxnSp>
        <p:nvCxnSpPr>
          <p:cNvPr id="19" name="Straight Arrow Connector 18">
            <a:extLst>
              <a:ext uri="{FF2B5EF4-FFF2-40B4-BE49-F238E27FC236}">
                <a16:creationId xmlns:a16="http://schemas.microsoft.com/office/drawing/2014/main" id="{C10A3083-3DDF-814F-AD79-FD3B14D7D497}"/>
              </a:ext>
            </a:extLst>
          </p:cNvPr>
          <p:cNvCxnSpPr>
            <a:cxnSpLocks/>
          </p:cNvCxnSpPr>
          <p:nvPr/>
        </p:nvCxnSpPr>
        <p:spPr>
          <a:xfrm flipV="1">
            <a:off x="1154954" y="2993232"/>
            <a:ext cx="3256246" cy="105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6985BB-6DC6-C149-BF8D-1D4D5B22F588}"/>
              </a:ext>
            </a:extLst>
          </p:cNvPr>
          <p:cNvCxnSpPr>
            <a:cxnSpLocks/>
          </p:cNvCxnSpPr>
          <p:nvPr/>
        </p:nvCxnSpPr>
        <p:spPr>
          <a:xfrm flipV="1">
            <a:off x="2414954" y="4263100"/>
            <a:ext cx="3261946" cy="104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E74ED0-83A3-444C-89BB-6166DFB0C762}"/>
              </a:ext>
            </a:extLst>
          </p:cNvPr>
          <p:cNvSpPr txBox="1"/>
          <p:nvPr/>
        </p:nvSpPr>
        <p:spPr>
          <a:xfrm>
            <a:off x="1345570" y="5469600"/>
            <a:ext cx="878767" cy="646331"/>
          </a:xfrm>
          <a:prstGeom prst="rect">
            <a:avLst/>
          </a:prstGeom>
          <a:noFill/>
        </p:spPr>
        <p:txBody>
          <a:bodyPr wrap="none" rtlCol="0">
            <a:spAutoFit/>
          </a:bodyPr>
          <a:lstStyle/>
          <a:p>
            <a:pPr algn="ctr"/>
            <a:r>
              <a:rPr lang="en-GB" dirty="0"/>
              <a:t>Kernel</a:t>
            </a:r>
          </a:p>
          <a:p>
            <a:pPr algn="ctr"/>
            <a:r>
              <a:rPr lang="en-GB" dirty="0"/>
              <a:t>3x3</a:t>
            </a:r>
          </a:p>
        </p:txBody>
      </p:sp>
      <p:sp>
        <p:nvSpPr>
          <p:cNvPr id="29" name="Circular Arrow 28">
            <a:extLst>
              <a:ext uri="{FF2B5EF4-FFF2-40B4-BE49-F238E27FC236}">
                <a16:creationId xmlns:a16="http://schemas.microsoft.com/office/drawing/2014/main" id="{28477C03-9031-CE46-96C2-B216BE7C5F9B}"/>
              </a:ext>
            </a:extLst>
          </p:cNvPr>
          <p:cNvSpPr/>
          <p:nvPr/>
        </p:nvSpPr>
        <p:spPr>
          <a:xfrm>
            <a:off x="4397450" y="2514736"/>
            <a:ext cx="426500" cy="706964"/>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a:extLst>
              <a:ext uri="{FF2B5EF4-FFF2-40B4-BE49-F238E27FC236}">
                <a16:creationId xmlns:a16="http://schemas.microsoft.com/office/drawing/2014/main" id="{24888532-E9EB-F14B-90AF-B0E052F3F1F3}"/>
              </a:ext>
            </a:extLst>
          </p:cNvPr>
          <p:cNvSpPr/>
          <p:nvPr/>
        </p:nvSpPr>
        <p:spPr>
          <a:xfrm>
            <a:off x="4411200" y="2993232"/>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B52ADA4-5832-DE41-8CBC-D5EA3272EB02}"/>
              </a:ext>
            </a:extLst>
          </p:cNvPr>
          <p:cNvSpPr/>
          <p:nvPr/>
        </p:nvSpPr>
        <p:spPr>
          <a:xfrm>
            <a:off x="4829250" y="299676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2E9F77B0-042C-054D-8D4D-0B1E5B97C6FF}"/>
              </a:ext>
            </a:extLst>
          </p:cNvPr>
          <p:cNvSpPr txBox="1"/>
          <p:nvPr/>
        </p:nvSpPr>
        <p:spPr>
          <a:xfrm>
            <a:off x="5291525" y="2316400"/>
            <a:ext cx="803425" cy="646331"/>
          </a:xfrm>
          <a:prstGeom prst="rect">
            <a:avLst/>
          </a:prstGeom>
          <a:noFill/>
        </p:spPr>
        <p:txBody>
          <a:bodyPr wrap="none" rtlCol="0">
            <a:spAutoFit/>
          </a:bodyPr>
          <a:lstStyle/>
          <a:p>
            <a:pPr algn="ctr"/>
            <a:r>
              <a:rPr lang="en-GB" dirty="0"/>
              <a:t>Stride</a:t>
            </a:r>
          </a:p>
          <a:p>
            <a:pPr algn="ctr"/>
            <a:r>
              <a:rPr lang="en-GB" dirty="0"/>
              <a:t>1x1</a:t>
            </a:r>
          </a:p>
        </p:txBody>
      </p:sp>
      <p:sp>
        <p:nvSpPr>
          <p:cNvPr id="40" name="TextBox 39">
            <a:extLst>
              <a:ext uri="{FF2B5EF4-FFF2-40B4-BE49-F238E27FC236}">
                <a16:creationId xmlns:a16="http://schemas.microsoft.com/office/drawing/2014/main" id="{3B6C29E8-F198-104D-9599-71D3D7ABD4B9}"/>
              </a:ext>
            </a:extLst>
          </p:cNvPr>
          <p:cNvSpPr txBox="1"/>
          <p:nvPr/>
        </p:nvSpPr>
        <p:spPr>
          <a:xfrm>
            <a:off x="2143683" y="5981332"/>
            <a:ext cx="2183611" cy="369332"/>
          </a:xfrm>
          <a:prstGeom prst="rect">
            <a:avLst/>
          </a:prstGeom>
          <a:noFill/>
        </p:spPr>
        <p:txBody>
          <a:bodyPr wrap="none" rtlCol="0">
            <a:spAutoFit/>
          </a:bodyPr>
          <a:lstStyle/>
          <a:p>
            <a:r>
              <a:rPr lang="en-GB" dirty="0"/>
              <a:t>Padding = ‘same’</a:t>
            </a:r>
          </a:p>
        </p:txBody>
      </p:sp>
      <p:sp>
        <p:nvSpPr>
          <p:cNvPr id="48" name="TextBox 47">
            <a:extLst>
              <a:ext uri="{FF2B5EF4-FFF2-40B4-BE49-F238E27FC236}">
                <a16:creationId xmlns:a16="http://schemas.microsoft.com/office/drawing/2014/main" id="{9EDA5ECB-E3E8-D84C-A369-9BADBA5621EC}"/>
              </a:ext>
            </a:extLst>
          </p:cNvPr>
          <p:cNvSpPr txBox="1"/>
          <p:nvPr/>
        </p:nvSpPr>
        <p:spPr>
          <a:xfrm>
            <a:off x="10223661" y="6397887"/>
            <a:ext cx="1301959" cy="369332"/>
          </a:xfrm>
          <a:prstGeom prst="rect">
            <a:avLst/>
          </a:prstGeom>
          <a:noFill/>
        </p:spPr>
        <p:txBody>
          <a:bodyPr wrap="none" rtlCol="0">
            <a:spAutoFit/>
          </a:bodyPr>
          <a:lstStyle/>
          <a:p>
            <a:r>
              <a:rPr lang="en-GB" dirty="0"/>
              <a:t>Filters = 64</a:t>
            </a:r>
          </a:p>
        </p:txBody>
      </p:sp>
      <p:sp>
        <p:nvSpPr>
          <p:cNvPr id="49" name="TextBox 48">
            <a:extLst>
              <a:ext uri="{FF2B5EF4-FFF2-40B4-BE49-F238E27FC236}">
                <a16:creationId xmlns:a16="http://schemas.microsoft.com/office/drawing/2014/main" id="{996A8B47-62BB-1947-AE90-87F57387B892}"/>
              </a:ext>
            </a:extLst>
          </p:cNvPr>
          <p:cNvSpPr txBox="1"/>
          <p:nvPr/>
        </p:nvSpPr>
        <p:spPr>
          <a:xfrm>
            <a:off x="9916367" y="3215757"/>
            <a:ext cx="1766830" cy="646331"/>
          </a:xfrm>
          <a:prstGeom prst="rect">
            <a:avLst/>
          </a:prstGeom>
          <a:noFill/>
        </p:spPr>
        <p:txBody>
          <a:bodyPr wrap="none" rtlCol="0">
            <a:spAutoFit/>
          </a:bodyPr>
          <a:lstStyle/>
          <a:p>
            <a:pPr algn="ctr"/>
            <a:r>
              <a:rPr lang="en-GB" dirty="0"/>
              <a:t>Output Shape</a:t>
            </a:r>
          </a:p>
          <a:p>
            <a:pPr algn="ctr"/>
            <a:r>
              <a:rPr lang="en-GB" dirty="0"/>
              <a:t>? x ?</a:t>
            </a:r>
          </a:p>
        </p:txBody>
      </p:sp>
      <p:sp>
        <p:nvSpPr>
          <p:cNvPr id="24" name="Circular Arrow 23">
            <a:extLst>
              <a:ext uri="{FF2B5EF4-FFF2-40B4-BE49-F238E27FC236}">
                <a16:creationId xmlns:a16="http://schemas.microsoft.com/office/drawing/2014/main" id="{87A322C4-35D1-4B4E-B6E7-0BB0A3F70736}"/>
              </a:ext>
            </a:extLst>
          </p:cNvPr>
          <p:cNvSpPr/>
          <p:nvPr/>
        </p:nvSpPr>
        <p:spPr>
          <a:xfrm>
            <a:off x="4784850" y="2497904"/>
            <a:ext cx="426500" cy="706964"/>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TextBox 24">
            <a:extLst>
              <a:ext uri="{FF2B5EF4-FFF2-40B4-BE49-F238E27FC236}">
                <a16:creationId xmlns:a16="http://schemas.microsoft.com/office/drawing/2014/main" id="{9F54BF8A-F1CA-AB4A-82D1-CF1EE462B34E}"/>
              </a:ext>
            </a:extLst>
          </p:cNvPr>
          <p:cNvSpPr txBox="1"/>
          <p:nvPr/>
        </p:nvSpPr>
        <p:spPr>
          <a:xfrm>
            <a:off x="1943100" y="2489200"/>
            <a:ext cx="1540806" cy="646331"/>
          </a:xfrm>
          <a:prstGeom prst="rect">
            <a:avLst/>
          </a:prstGeom>
          <a:noFill/>
        </p:spPr>
        <p:txBody>
          <a:bodyPr wrap="none" rtlCol="0">
            <a:spAutoFit/>
          </a:bodyPr>
          <a:lstStyle/>
          <a:p>
            <a:pPr algn="ctr"/>
            <a:r>
              <a:rPr lang="en-GB" dirty="0"/>
              <a:t>Input Shape</a:t>
            </a:r>
          </a:p>
          <a:p>
            <a:pPr algn="ctr"/>
            <a:r>
              <a:rPr lang="en-GB" dirty="0"/>
              <a:t>8x8</a:t>
            </a:r>
          </a:p>
        </p:txBody>
      </p:sp>
      <p:sp>
        <p:nvSpPr>
          <p:cNvPr id="3" name="Date Placeholder 2">
            <a:extLst>
              <a:ext uri="{FF2B5EF4-FFF2-40B4-BE49-F238E27FC236}">
                <a16:creationId xmlns:a16="http://schemas.microsoft.com/office/drawing/2014/main" id="{132C6722-DDFE-6FD7-0607-3404483114CE}"/>
              </a:ext>
            </a:extLst>
          </p:cNvPr>
          <p:cNvSpPr>
            <a:spLocks noGrp="1"/>
          </p:cNvSpPr>
          <p:nvPr>
            <p:ph type="dt" sz="half" idx="10"/>
          </p:nvPr>
        </p:nvSpPr>
        <p:spPr/>
        <p:txBody>
          <a:bodyPr/>
          <a:lstStyle/>
          <a:p>
            <a:fld id="{F86CFBDE-E216-F240-8690-71026702F21A}" type="datetime1">
              <a:rPr lang="en-GB" smtClean="0"/>
              <a:t>17/02/2023</a:t>
            </a:fld>
            <a:endParaRPr lang="en-GB"/>
          </a:p>
        </p:txBody>
      </p:sp>
      <p:sp>
        <p:nvSpPr>
          <p:cNvPr id="4" name="Slide Number Placeholder 3">
            <a:extLst>
              <a:ext uri="{FF2B5EF4-FFF2-40B4-BE49-F238E27FC236}">
                <a16:creationId xmlns:a16="http://schemas.microsoft.com/office/drawing/2014/main" id="{56516B68-55E1-665F-E665-5E04C00C8745}"/>
              </a:ext>
            </a:extLst>
          </p:cNvPr>
          <p:cNvSpPr>
            <a:spLocks noGrp="1"/>
          </p:cNvSpPr>
          <p:nvPr>
            <p:ph type="sldNum" sz="quarter" idx="12"/>
          </p:nvPr>
        </p:nvSpPr>
        <p:spPr/>
        <p:txBody>
          <a:bodyPr/>
          <a:lstStyle/>
          <a:p>
            <a:fld id="{23D61984-ECA7-DA43-9C32-BF5CAAD71339}" type="slidenum">
              <a:rPr lang="en-GB" smtClean="0"/>
              <a:t>29</a:t>
            </a:fld>
            <a:endParaRPr lang="en-GB"/>
          </a:p>
        </p:txBody>
      </p:sp>
      <p:graphicFrame>
        <p:nvGraphicFramePr>
          <p:cNvPr id="5" name="Table 17">
            <a:extLst>
              <a:ext uri="{FF2B5EF4-FFF2-40B4-BE49-F238E27FC236}">
                <a16:creationId xmlns:a16="http://schemas.microsoft.com/office/drawing/2014/main" id="{952AE590-23C4-B823-3B37-FC2D2D1B30D3}"/>
              </a:ext>
            </a:extLst>
          </p:cNvPr>
          <p:cNvGraphicFramePr>
            <a:graphicFrameLocks noGrp="1"/>
          </p:cNvGraphicFramePr>
          <p:nvPr/>
        </p:nvGraphicFramePr>
        <p:xfrm>
          <a:off x="4402750" y="2989700"/>
          <a:ext cx="3790800" cy="37908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gridCol w="421200">
                  <a:extLst>
                    <a:ext uri="{9D8B030D-6E8A-4147-A177-3AD203B41FA5}">
                      <a16:colId xmlns:a16="http://schemas.microsoft.com/office/drawing/2014/main" val="1328212902"/>
                    </a:ext>
                  </a:extLst>
                </a:gridCol>
              </a:tblGrid>
              <a:tr h="421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375619347"/>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29093828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137317429"/>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524919801"/>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429083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1787749324"/>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4064477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793204593"/>
                  </a:ext>
                </a:extLst>
              </a:tr>
              <a:tr h="42120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1219680489"/>
                  </a:ext>
                </a:extLst>
              </a:tr>
            </a:tbl>
          </a:graphicData>
        </a:graphic>
      </p:graphicFrame>
    </p:spTree>
    <p:extLst>
      <p:ext uri="{BB962C8B-B14F-4D97-AF65-F5344CB8AC3E}">
        <p14:creationId xmlns:p14="http://schemas.microsoft.com/office/powerpoint/2010/main" val="2054492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A056-7D4B-7A46-B987-E6A1FB30E992}"/>
              </a:ext>
            </a:extLst>
          </p:cNvPr>
          <p:cNvSpPr>
            <a:spLocks noGrp="1"/>
          </p:cNvSpPr>
          <p:nvPr>
            <p:ph type="title"/>
          </p:nvPr>
        </p:nvSpPr>
        <p:spPr/>
        <p:txBody>
          <a:bodyPr/>
          <a:lstStyle/>
          <a:p>
            <a:r>
              <a:rPr lang="en-GB" dirty="0" err="1"/>
              <a:t>Keras</a:t>
            </a:r>
            <a:r>
              <a:rPr lang="en-GB" dirty="0"/>
              <a:t> – A Deep Learning API</a:t>
            </a:r>
          </a:p>
        </p:txBody>
      </p:sp>
      <p:sp>
        <p:nvSpPr>
          <p:cNvPr id="4" name="Content Placeholder 3">
            <a:extLst>
              <a:ext uri="{FF2B5EF4-FFF2-40B4-BE49-F238E27FC236}">
                <a16:creationId xmlns:a16="http://schemas.microsoft.com/office/drawing/2014/main" id="{021F0856-51BE-8A4B-BF0B-6FE23A17C7DB}"/>
              </a:ext>
            </a:extLst>
          </p:cNvPr>
          <p:cNvSpPr>
            <a:spLocks noGrp="1"/>
          </p:cNvSpPr>
          <p:nvPr>
            <p:ph sz="half" idx="2"/>
          </p:nvPr>
        </p:nvSpPr>
        <p:spPr/>
        <p:txBody>
          <a:bodyPr>
            <a:normAutofit fontScale="85000" lnSpcReduction="10000"/>
          </a:bodyPr>
          <a:lstStyle/>
          <a:p>
            <a:r>
              <a:rPr lang="en-GB" b="1" dirty="0"/>
              <a:t>Simple -- but not simplistic</a:t>
            </a:r>
            <a:r>
              <a:rPr lang="en-GB" dirty="0"/>
              <a:t>. </a:t>
            </a:r>
            <a:r>
              <a:rPr lang="en-GB" dirty="0" err="1"/>
              <a:t>Keras</a:t>
            </a:r>
            <a:r>
              <a:rPr lang="en-GB" dirty="0"/>
              <a:t> reduces developer cognitive load to free you to focus on the parts of the problem that really matter.</a:t>
            </a:r>
          </a:p>
          <a:p>
            <a:r>
              <a:rPr lang="en-GB" b="1" dirty="0"/>
              <a:t>Flexible </a:t>
            </a:r>
            <a:r>
              <a:rPr lang="en-GB" dirty="0"/>
              <a:t>-- </a:t>
            </a:r>
            <a:r>
              <a:rPr lang="en-GB" dirty="0" err="1"/>
              <a:t>Keras</a:t>
            </a:r>
            <a:r>
              <a:rPr lang="en-GB" dirty="0"/>
              <a:t> adopts the principle of </a:t>
            </a:r>
            <a:r>
              <a:rPr lang="en-GB" i="1" dirty="0"/>
              <a:t>progressive disclosure of complexity</a:t>
            </a:r>
            <a:r>
              <a:rPr lang="en-GB" dirty="0"/>
              <a:t>: simple workflows should be quick and easy, while arbitrarily advanced workflows should be possible via a clear path that builds upon what you've already learned.</a:t>
            </a:r>
          </a:p>
          <a:p>
            <a:r>
              <a:rPr lang="en-GB" b="1" dirty="0"/>
              <a:t>Powerful</a:t>
            </a:r>
            <a:r>
              <a:rPr lang="en-GB" dirty="0"/>
              <a:t> -- </a:t>
            </a:r>
            <a:r>
              <a:rPr lang="en-GB" dirty="0" err="1"/>
              <a:t>Keras</a:t>
            </a:r>
            <a:r>
              <a:rPr lang="en-GB" dirty="0"/>
              <a:t> provides industry-strength performance and scalability: it is used by organizations and companies including NASA, YouTube, or Waymo.</a:t>
            </a:r>
          </a:p>
          <a:p>
            <a:pPr marL="0" indent="0">
              <a:buNone/>
            </a:pPr>
            <a:r>
              <a:rPr lang="en-GB" dirty="0">
                <a:hlinkClick r:id="rId2"/>
              </a:rPr>
              <a:t>https://keras.io/about/</a:t>
            </a:r>
            <a:endParaRPr lang="en-GB" dirty="0"/>
          </a:p>
        </p:txBody>
      </p:sp>
      <p:pic>
        <p:nvPicPr>
          <p:cNvPr id="1026" name="Picture 2">
            <a:extLst>
              <a:ext uri="{FF2B5EF4-FFF2-40B4-BE49-F238E27FC236}">
                <a16:creationId xmlns:a16="http://schemas.microsoft.com/office/drawing/2014/main" id="{54C5B89D-384D-A842-9976-2163D016FF4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55700" y="3612110"/>
            <a:ext cx="4824413" cy="139907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ED0AF598-E9F9-21D5-CC87-F72811909BF8}"/>
              </a:ext>
            </a:extLst>
          </p:cNvPr>
          <p:cNvSpPr>
            <a:spLocks noGrp="1"/>
          </p:cNvSpPr>
          <p:nvPr>
            <p:ph type="dt" sz="half" idx="10"/>
          </p:nvPr>
        </p:nvSpPr>
        <p:spPr/>
        <p:txBody>
          <a:bodyPr/>
          <a:lstStyle/>
          <a:p>
            <a:fld id="{43AB847A-8096-7340-AA5A-8F1AB875C105}" type="datetime1">
              <a:rPr lang="en-GB" smtClean="0"/>
              <a:t>17/02/2023</a:t>
            </a:fld>
            <a:endParaRPr lang="en-GB"/>
          </a:p>
        </p:txBody>
      </p:sp>
      <p:sp>
        <p:nvSpPr>
          <p:cNvPr id="5" name="Slide Number Placeholder 4">
            <a:extLst>
              <a:ext uri="{FF2B5EF4-FFF2-40B4-BE49-F238E27FC236}">
                <a16:creationId xmlns:a16="http://schemas.microsoft.com/office/drawing/2014/main" id="{C432B903-EB60-7802-9761-44A35F625BDD}"/>
              </a:ext>
            </a:extLst>
          </p:cNvPr>
          <p:cNvSpPr>
            <a:spLocks noGrp="1"/>
          </p:cNvSpPr>
          <p:nvPr>
            <p:ph type="sldNum" sz="quarter" idx="12"/>
          </p:nvPr>
        </p:nvSpPr>
        <p:spPr/>
        <p:txBody>
          <a:bodyPr/>
          <a:lstStyle/>
          <a:p>
            <a:fld id="{23D61984-ECA7-DA43-9C32-BF5CAAD71339}" type="slidenum">
              <a:rPr lang="en-GB" smtClean="0"/>
              <a:t>3</a:t>
            </a:fld>
            <a:endParaRPr lang="en-GB"/>
          </a:p>
        </p:txBody>
      </p:sp>
    </p:spTree>
    <p:extLst>
      <p:ext uri="{BB962C8B-B14F-4D97-AF65-F5344CB8AC3E}">
        <p14:creationId xmlns:p14="http://schemas.microsoft.com/office/powerpoint/2010/main" val="982975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17">
            <a:extLst>
              <a:ext uri="{FF2B5EF4-FFF2-40B4-BE49-F238E27FC236}">
                <a16:creationId xmlns:a16="http://schemas.microsoft.com/office/drawing/2014/main" id="{F0336383-DED5-9D4E-8E30-DD7B988D051E}"/>
              </a:ext>
            </a:extLst>
          </p:cNvPr>
          <p:cNvGraphicFramePr>
            <a:graphicFrameLocks noGrp="1"/>
          </p:cNvGraphicFramePr>
          <p:nvPr>
            <p:extLst>
              <p:ext uri="{D42A27DB-BD31-4B8C-83A1-F6EECF244321}">
                <p14:modId xmlns:p14="http://schemas.microsoft.com/office/powerpoint/2010/main" val="99264925"/>
              </p:ext>
            </p:extLst>
          </p:nvPr>
        </p:nvGraphicFramePr>
        <p:xfrm>
          <a:off x="8774775" y="3262217"/>
          <a:ext cx="3369600" cy="33696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tblGrid>
              <a:tr h="421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3375619347"/>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29093828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3137317429"/>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3524919801"/>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3429083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1787749324"/>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4064477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793204593"/>
                  </a:ext>
                </a:extLst>
              </a:tr>
            </a:tbl>
          </a:graphicData>
        </a:graphic>
      </p:graphicFrame>
      <p:graphicFrame>
        <p:nvGraphicFramePr>
          <p:cNvPr id="23" name="Table 17">
            <a:extLst>
              <a:ext uri="{FF2B5EF4-FFF2-40B4-BE49-F238E27FC236}">
                <a16:creationId xmlns:a16="http://schemas.microsoft.com/office/drawing/2014/main" id="{F2165A76-4294-254F-9F74-052DFFA167A3}"/>
              </a:ext>
            </a:extLst>
          </p:cNvPr>
          <p:cNvGraphicFramePr>
            <a:graphicFrameLocks noGrp="1"/>
          </p:cNvGraphicFramePr>
          <p:nvPr>
            <p:extLst>
              <p:ext uri="{D42A27DB-BD31-4B8C-83A1-F6EECF244321}">
                <p14:modId xmlns:p14="http://schemas.microsoft.com/office/powerpoint/2010/main" val="590497330"/>
              </p:ext>
            </p:extLst>
          </p:nvPr>
        </p:nvGraphicFramePr>
        <p:xfrm>
          <a:off x="8530250" y="2981064"/>
          <a:ext cx="3369600" cy="33696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tblGrid>
              <a:tr h="421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3375619347"/>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29093828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3137317429"/>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3524919801"/>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3429083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1787749324"/>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4064477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EA"/>
                    </a:solidFill>
                  </a:tcPr>
                </a:tc>
                <a:extLst>
                  <a:ext uri="{0D108BD9-81ED-4DB2-BD59-A6C34878D82A}">
                    <a16:rowId xmlns:a16="http://schemas.microsoft.com/office/drawing/2014/main" val="793204593"/>
                  </a:ext>
                </a:extLst>
              </a:tr>
            </a:tbl>
          </a:graphicData>
        </a:graphic>
      </p:graphicFrame>
      <p:sp>
        <p:nvSpPr>
          <p:cNvPr id="2" name="Title 1">
            <a:extLst>
              <a:ext uri="{FF2B5EF4-FFF2-40B4-BE49-F238E27FC236}">
                <a16:creationId xmlns:a16="http://schemas.microsoft.com/office/drawing/2014/main" id="{3CE10889-EDC6-9943-824C-E6F57531B59E}"/>
              </a:ext>
            </a:extLst>
          </p:cNvPr>
          <p:cNvSpPr>
            <a:spLocks noGrp="1"/>
          </p:cNvSpPr>
          <p:nvPr>
            <p:ph type="title"/>
          </p:nvPr>
        </p:nvSpPr>
        <p:spPr/>
        <p:txBody>
          <a:bodyPr/>
          <a:lstStyle/>
          <a:p>
            <a:r>
              <a:rPr lang="en-GB" dirty="0"/>
              <a:t>Convolutional Layers</a:t>
            </a:r>
          </a:p>
        </p:txBody>
      </p:sp>
      <p:graphicFrame>
        <p:nvGraphicFramePr>
          <p:cNvPr id="16" name="Table 16">
            <a:extLst>
              <a:ext uri="{FF2B5EF4-FFF2-40B4-BE49-F238E27FC236}">
                <a16:creationId xmlns:a16="http://schemas.microsoft.com/office/drawing/2014/main" id="{F6DE8826-8A51-6D43-BE4A-1ED22A17855D}"/>
              </a:ext>
            </a:extLst>
          </p:cNvPr>
          <p:cNvGraphicFramePr>
            <a:graphicFrameLocks noGrp="1"/>
          </p:cNvGraphicFramePr>
          <p:nvPr/>
        </p:nvGraphicFramePr>
        <p:xfrm>
          <a:off x="1154954" y="4048032"/>
          <a:ext cx="1260000" cy="1260000"/>
        </p:xfrm>
        <a:graphic>
          <a:graphicData uri="http://schemas.openxmlformats.org/drawingml/2006/table">
            <a:tbl>
              <a:tblPr>
                <a:tableStyleId>{5C22544A-7EE6-4342-B048-85BDC9FD1C3A}</a:tableStyleId>
              </a:tblPr>
              <a:tblGrid>
                <a:gridCol w="420000">
                  <a:extLst>
                    <a:ext uri="{9D8B030D-6E8A-4147-A177-3AD203B41FA5}">
                      <a16:colId xmlns:a16="http://schemas.microsoft.com/office/drawing/2014/main" val="1579820961"/>
                    </a:ext>
                  </a:extLst>
                </a:gridCol>
                <a:gridCol w="420000">
                  <a:extLst>
                    <a:ext uri="{9D8B030D-6E8A-4147-A177-3AD203B41FA5}">
                      <a16:colId xmlns:a16="http://schemas.microsoft.com/office/drawing/2014/main" val="1435230760"/>
                    </a:ext>
                  </a:extLst>
                </a:gridCol>
                <a:gridCol w="420000">
                  <a:extLst>
                    <a:ext uri="{9D8B030D-6E8A-4147-A177-3AD203B41FA5}">
                      <a16:colId xmlns:a16="http://schemas.microsoft.com/office/drawing/2014/main" val="2008196924"/>
                    </a:ext>
                  </a:extLst>
                </a:gridCol>
              </a:tblGrid>
              <a:tr h="4200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861648"/>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02200"/>
                  </a:ext>
                </a:extLst>
              </a:tr>
              <a:tr h="4200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30290"/>
                  </a:ext>
                </a:extLst>
              </a:tr>
            </a:tbl>
          </a:graphicData>
        </a:graphic>
      </p:graphicFrame>
      <p:cxnSp>
        <p:nvCxnSpPr>
          <p:cNvPr id="19" name="Straight Arrow Connector 18">
            <a:extLst>
              <a:ext uri="{FF2B5EF4-FFF2-40B4-BE49-F238E27FC236}">
                <a16:creationId xmlns:a16="http://schemas.microsoft.com/office/drawing/2014/main" id="{C10A3083-3DDF-814F-AD79-FD3B14D7D497}"/>
              </a:ext>
            </a:extLst>
          </p:cNvPr>
          <p:cNvCxnSpPr>
            <a:cxnSpLocks/>
          </p:cNvCxnSpPr>
          <p:nvPr/>
        </p:nvCxnSpPr>
        <p:spPr>
          <a:xfrm flipV="1">
            <a:off x="1154954" y="2993232"/>
            <a:ext cx="3256246" cy="105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6985BB-6DC6-C149-BF8D-1D4D5B22F588}"/>
              </a:ext>
            </a:extLst>
          </p:cNvPr>
          <p:cNvCxnSpPr>
            <a:cxnSpLocks/>
          </p:cNvCxnSpPr>
          <p:nvPr/>
        </p:nvCxnSpPr>
        <p:spPr>
          <a:xfrm flipV="1">
            <a:off x="2414954" y="4263100"/>
            <a:ext cx="3261946" cy="104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E74ED0-83A3-444C-89BB-6166DFB0C762}"/>
              </a:ext>
            </a:extLst>
          </p:cNvPr>
          <p:cNvSpPr txBox="1"/>
          <p:nvPr/>
        </p:nvSpPr>
        <p:spPr>
          <a:xfrm>
            <a:off x="1345570" y="5469600"/>
            <a:ext cx="878767" cy="646331"/>
          </a:xfrm>
          <a:prstGeom prst="rect">
            <a:avLst/>
          </a:prstGeom>
          <a:noFill/>
        </p:spPr>
        <p:txBody>
          <a:bodyPr wrap="none" rtlCol="0">
            <a:spAutoFit/>
          </a:bodyPr>
          <a:lstStyle/>
          <a:p>
            <a:pPr algn="ctr"/>
            <a:r>
              <a:rPr lang="en-GB" dirty="0"/>
              <a:t>Kernel</a:t>
            </a:r>
          </a:p>
          <a:p>
            <a:pPr algn="ctr"/>
            <a:r>
              <a:rPr lang="en-GB" dirty="0"/>
              <a:t>3x3</a:t>
            </a:r>
          </a:p>
        </p:txBody>
      </p:sp>
      <p:sp>
        <p:nvSpPr>
          <p:cNvPr id="29" name="Circular Arrow 28">
            <a:extLst>
              <a:ext uri="{FF2B5EF4-FFF2-40B4-BE49-F238E27FC236}">
                <a16:creationId xmlns:a16="http://schemas.microsoft.com/office/drawing/2014/main" id="{28477C03-9031-CE46-96C2-B216BE7C5F9B}"/>
              </a:ext>
            </a:extLst>
          </p:cNvPr>
          <p:cNvSpPr/>
          <p:nvPr/>
        </p:nvSpPr>
        <p:spPr>
          <a:xfrm>
            <a:off x="4397450" y="2514736"/>
            <a:ext cx="426500" cy="706964"/>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a:extLst>
              <a:ext uri="{FF2B5EF4-FFF2-40B4-BE49-F238E27FC236}">
                <a16:creationId xmlns:a16="http://schemas.microsoft.com/office/drawing/2014/main" id="{24888532-E9EB-F14B-90AF-B0E052F3F1F3}"/>
              </a:ext>
            </a:extLst>
          </p:cNvPr>
          <p:cNvSpPr/>
          <p:nvPr/>
        </p:nvSpPr>
        <p:spPr>
          <a:xfrm>
            <a:off x="4411200" y="2993232"/>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B52ADA4-5832-DE41-8CBC-D5EA3272EB02}"/>
              </a:ext>
            </a:extLst>
          </p:cNvPr>
          <p:cNvSpPr/>
          <p:nvPr/>
        </p:nvSpPr>
        <p:spPr>
          <a:xfrm>
            <a:off x="4829250" y="2996764"/>
            <a:ext cx="1265700" cy="1269868"/>
          </a:xfrm>
          <a:prstGeom prst="rect">
            <a:avLst/>
          </a:prstGeom>
          <a:solidFill>
            <a:srgbClr val="B311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 name="Straight Arrow Connector 32">
            <a:extLst>
              <a:ext uri="{FF2B5EF4-FFF2-40B4-BE49-F238E27FC236}">
                <a16:creationId xmlns:a16="http://schemas.microsoft.com/office/drawing/2014/main" id="{75B693D3-8FD4-8142-8B5B-F49962FE46CD}"/>
              </a:ext>
            </a:extLst>
          </p:cNvPr>
          <p:cNvCxnSpPr>
            <a:cxnSpLocks/>
          </p:cNvCxnSpPr>
          <p:nvPr/>
        </p:nvCxnSpPr>
        <p:spPr>
          <a:xfrm>
            <a:off x="7780800" y="2996764"/>
            <a:ext cx="7343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DF88CAD-976D-A044-A89E-4EA60BEEDB81}"/>
              </a:ext>
            </a:extLst>
          </p:cNvPr>
          <p:cNvCxnSpPr>
            <a:cxnSpLocks/>
          </p:cNvCxnSpPr>
          <p:nvPr/>
        </p:nvCxnSpPr>
        <p:spPr>
          <a:xfrm flipV="1">
            <a:off x="8207292" y="6350664"/>
            <a:ext cx="307887" cy="42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9F77B0-042C-054D-8D4D-0B1E5B97C6FF}"/>
              </a:ext>
            </a:extLst>
          </p:cNvPr>
          <p:cNvSpPr txBox="1"/>
          <p:nvPr/>
        </p:nvSpPr>
        <p:spPr>
          <a:xfrm>
            <a:off x="5291525" y="2316400"/>
            <a:ext cx="803425" cy="646331"/>
          </a:xfrm>
          <a:prstGeom prst="rect">
            <a:avLst/>
          </a:prstGeom>
          <a:noFill/>
        </p:spPr>
        <p:txBody>
          <a:bodyPr wrap="none" rtlCol="0">
            <a:spAutoFit/>
          </a:bodyPr>
          <a:lstStyle/>
          <a:p>
            <a:pPr algn="ctr"/>
            <a:r>
              <a:rPr lang="en-GB" dirty="0"/>
              <a:t>Stride</a:t>
            </a:r>
          </a:p>
          <a:p>
            <a:pPr algn="ctr"/>
            <a:r>
              <a:rPr lang="en-GB" dirty="0"/>
              <a:t>1x1</a:t>
            </a:r>
          </a:p>
        </p:txBody>
      </p:sp>
      <p:sp>
        <p:nvSpPr>
          <p:cNvPr id="40" name="TextBox 39">
            <a:extLst>
              <a:ext uri="{FF2B5EF4-FFF2-40B4-BE49-F238E27FC236}">
                <a16:creationId xmlns:a16="http://schemas.microsoft.com/office/drawing/2014/main" id="{3B6C29E8-F198-104D-9599-71D3D7ABD4B9}"/>
              </a:ext>
            </a:extLst>
          </p:cNvPr>
          <p:cNvSpPr txBox="1"/>
          <p:nvPr/>
        </p:nvSpPr>
        <p:spPr>
          <a:xfrm>
            <a:off x="2143683" y="5981332"/>
            <a:ext cx="2183611" cy="369332"/>
          </a:xfrm>
          <a:prstGeom prst="rect">
            <a:avLst/>
          </a:prstGeom>
          <a:noFill/>
        </p:spPr>
        <p:txBody>
          <a:bodyPr wrap="none" rtlCol="0">
            <a:spAutoFit/>
          </a:bodyPr>
          <a:lstStyle/>
          <a:p>
            <a:r>
              <a:rPr lang="en-GB" dirty="0"/>
              <a:t>Padding = ‘same’</a:t>
            </a:r>
          </a:p>
        </p:txBody>
      </p:sp>
      <p:sp>
        <p:nvSpPr>
          <p:cNvPr id="46" name="TextBox 45">
            <a:extLst>
              <a:ext uri="{FF2B5EF4-FFF2-40B4-BE49-F238E27FC236}">
                <a16:creationId xmlns:a16="http://schemas.microsoft.com/office/drawing/2014/main" id="{FE00FE08-1D82-5A47-A0C4-9B2C55D6ADB1}"/>
              </a:ext>
            </a:extLst>
          </p:cNvPr>
          <p:cNvSpPr txBox="1"/>
          <p:nvPr/>
        </p:nvSpPr>
        <p:spPr>
          <a:xfrm rot="2714061">
            <a:off x="8452300" y="6293960"/>
            <a:ext cx="415498" cy="369332"/>
          </a:xfrm>
          <a:prstGeom prst="rect">
            <a:avLst/>
          </a:prstGeom>
          <a:noFill/>
        </p:spPr>
        <p:txBody>
          <a:bodyPr wrap="none" rtlCol="0">
            <a:spAutoFit/>
          </a:bodyPr>
          <a:lstStyle/>
          <a:p>
            <a:r>
              <a:rPr lang="en-GB" dirty="0"/>
              <a:t>…</a:t>
            </a:r>
          </a:p>
        </p:txBody>
      </p:sp>
      <p:sp>
        <p:nvSpPr>
          <p:cNvPr id="47" name="TextBox 46">
            <a:extLst>
              <a:ext uri="{FF2B5EF4-FFF2-40B4-BE49-F238E27FC236}">
                <a16:creationId xmlns:a16="http://schemas.microsoft.com/office/drawing/2014/main" id="{45D43BEF-FD74-EF40-82FF-C92895150AA0}"/>
              </a:ext>
            </a:extLst>
          </p:cNvPr>
          <p:cNvSpPr txBox="1"/>
          <p:nvPr/>
        </p:nvSpPr>
        <p:spPr>
          <a:xfrm rot="2714061">
            <a:off x="11903740" y="2905243"/>
            <a:ext cx="415498" cy="369332"/>
          </a:xfrm>
          <a:prstGeom prst="rect">
            <a:avLst/>
          </a:prstGeom>
          <a:noFill/>
        </p:spPr>
        <p:txBody>
          <a:bodyPr wrap="none" rtlCol="0">
            <a:spAutoFit/>
          </a:bodyPr>
          <a:lstStyle/>
          <a:p>
            <a:r>
              <a:rPr lang="en-GB" dirty="0"/>
              <a:t>…</a:t>
            </a:r>
          </a:p>
        </p:txBody>
      </p:sp>
      <p:sp>
        <p:nvSpPr>
          <p:cNvPr id="48" name="TextBox 47">
            <a:extLst>
              <a:ext uri="{FF2B5EF4-FFF2-40B4-BE49-F238E27FC236}">
                <a16:creationId xmlns:a16="http://schemas.microsoft.com/office/drawing/2014/main" id="{9EDA5ECB-E3E8-D84C-A369-9BADBA5621EC}"/>
              </a:ext>
            </a:extLst>
          </p:cNvPr>
          <p:cNvSpPr txBox="1"/>
          <p:nvPr/>
        </p:nvSpPr>
        <p:spPr>
          <a:xfrm>
            <a:off x="10795698" y="2571472"/>
            <a:ext cx="1301959" cy="369332"/>
          </a:xfrm>
          <a:prstGeom prst="rect">
            <a:avLst/>
          </a:prstGeom>
          <a:noFill/>
        </p:spPr>
        <p:txBody>
          <a:bodyPr wrap="none" rtlCol="0">
            <a:spAutoFit/>
          </a:bodyPr>
          <a:lstStyle/>
          <a:p>
            <a:r>
              <a:rPr lang="en-GB" dirty="0"/>
              <a:t>Filters = 64</a:t>
            </a:r>
          </a:p>
        </p:txBody>
      </p:sp>
      <p:sp>
        <p:nvSpPr>
          <p:cNvPr id="49" name="TextBox 48">
            <a:extLst>
              <a:ext uri="{FF2B5EF4-FFF2-40B4-BE49-F238E27FC236}">
                <a16:creationId xmlns:a16="http://schemas.microsoft.com/office/drawing/2014/main" id="{996A8B47-62BB-1947-AE90-87F57387B892}"/>
              </a:ext>
            </a:extLst>
          </p:cNvPr>
          <p:cNvSpPr txBox="1"/>
          <p:nvPr/>
        </p:nvSpPr>
        <p:spPr>
          <a:xfrm>
            <a:off x="9331635" y="2205055"/>
            <a:ext cx="1766830" cy="646331"/>
          </a:xfrm>
          <a:prstGeom prst="rect">
            <a:avLst/>
          </a:prstGeom>
          <a:noFill/>
        </p:spPr>
        <p:txBody>
          <a:bodyPr wrap="none" rtlCol="0">
            <a:spAutoFit/>
          </a:bodyPr>
          <a:lstStyle/>
          <a:p>
            <a:pPr algn="ctr"/>
            <a:r>
              <a:rPr lang="en-GB" dirty="0"/>
              <a:t>Output Shape</a:t>
            </a:r>
          </a:p>
          <a:p>
            <a:pPr algn="ctr"/>
            <a:r>
              <a:rPr lang="en-GB" dirty="0"/>
              <a:t>8 x 8</a:t>
            </a:r>
          </a:p>
        </p:txBody>
      </p:sp>
      <p:sp>
        <p:nvSpPr>
          <p:cNvPr id="24" name="Circular Arrow 23">
            <a:extLst>
              <a:ext uri="{FF2B5EF4-FFF2-40B4-BE49-F238E27FC236}">
                <a16:creationId xmlns:a16="http://schemas.microsoft.com/office/drawing/2014/main" id="{87A322C4-35D1-4B4E-B6E7-0BB0A3F70736}"/>
              </a:ext>
            </a:extLst>
          </p:cNvPr>
          <p:cNvSpPr/>
          <p:nvPr/>
        </p:nvSpPr>
        <p:spPr>
          <a:xfrm>
            <a:off x="4784850" y="2497904"/>
            <a:ext cx="426500" cy="706964"/>
          </a:xfrm>
          <a:prstGeom prst="circularArrow">
            <a:avLst>
              <a:gd name="adj1" fmla="val 12500"/>
              <a:gd name="adj2" fmla="val 1142319"/>
              <a:gd name="adj3" fmla="val 20457681"/>
              <a:gd name="adj4" fmla="val 10800000"/>
              <a:gd name="adj5" fmla="val 11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TextBox 6">
            <a:extLst>
              <a:ext uri="{FF2B5EF4-FFF2-40B4-BE49-F238E27FC236}">
                <a16:creationId xmlns:a16="http://schemas.microsoft.com/office/drawing/2014/main" id="{E14A3E21-1FB3-E34C-A99B-917C315CE2BA}"/>
              </a:ext>
            </a:extLst>
          </p:cNvPr>
          <p:cNvSpPr txBox="1"/>
          <p:nvPr/>
        </p:nvSpPr>
        <p:spPr>
          <a:xfrm>
            <a:off x="1943100" y="2489200"/>
            <a:ext cx="1540806" cy="646331"/>
          </a:xfrm>
          <a:prstGeom prst="rect">
            <a:avLst/>
          </a:prstGeom>
          <a:noFill/>
        </p:spPr>
        <p:txBody>
          <a:bodyPr wrap="none" rtlCol="0">
            <a:spAutoFit/>
          </a:bodyPr>
          <a:lstStyle/>
          <a:p>
            <a:pPr algn="ctr"/>
            <a:r>
              <a:rPr lang="en-GB" dirty="0"/>
              <a:t>Input Shape</a:t>
            </a:r>
          </a:p>
          <a:p>
            <a:pPr algn="ctr"/>
            <a:r>
              <a:rPr lang="en-GB" dirty="0"/>
              <a:t>8x8</a:t>
            </a:r>
          </a:p>
        </p:txBody>
      </p:sp>
      <p:graphicFrame>
        <p:nvGraphicFramePr>
          <p:cNvPr id="30" name="Table 17">
            <a:extLst>
              <a:ext uri="{FF2B5EF4-FFF2-40B4-BE49-F238E27FC236}">
                <a16:creationId xmlns:a16="http://schemas.microsoft.com/office/drawing/2014/main" id="{90CCE004-C2A6-FE47-A173-A426899F35E6}"/>
              </a:ext>
            </a:extLst>
          </p:cNvPr>
          <p:cNvGraphicFramePr>
            <a:graphicFrameLocks noGrp="1"/>
          </p:cNvGraphicFramePr>
          <p:nvPr/>
        </p:nvGraphicFramePr>
        <p:xfrm>
          <a:off x="4402750" y="2989700"/>
          <a:ext cx="3790800" cy="37908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625679422"/>
                    </a:ext>
                  </a:extLst>
                </a:gridCol>
                <a:gridCol w="421200">
                  <a:extLst>
                    <a:ext uri="{9D8B030D-6E8A-4147-A177-3AD203B41FA5}">
                      <a16:colId xmlns:a16="http://schemas.microsoft.com/office/drawing/2014/main" val="3859850226"/>
                    </a:ext>
                  </a:extLst>
                </a:gridCol>
                <a:gridCol w="421200">
                  <a:extLst>
                    <a:ext uri="{9D8B030D-6E8A-4147-A177-3AD203B41FA5}">
                      <a16:colId xmlns:a16="http://schemas.microsoft.com/office/drawing/2014/main" val="982482724"/>
                    </a:ext>
                  </a:extLst>
                </a:gridCol>
                <a:gridCol w="421200">
                  <a:extLst>
                    <a:ext uri="{9D8B030D-6E8A-4147-A177-3AD203B41FA5}">
                      <a16:colId xmlns:a16="http://schemas.microsoft.com/office/drawing/2014/main" val="2677104945"/>
                    </a:ext>
                  </a:extLst>
                </a:gridCol>
                <a:gridCol w="421200">
                  <a:extLst>
                    <a:ext uri="{9D8B030D-6E8A-4147-A177-3AD203B41FA5}">
                      <a16:colId xmlns:a16="http://schemas.microsoft.com/office/drawing/2014/main" val="4160271422"/>
                    </a:ext>
                  </a:extLst>
                </a:gridCol>
                <a:gridCol w="421200">
                  <a:extLst>
                    <a:ext uri="{9D8B030D-6E8A-4147-A177-3AD203B41FA5}">
                      <a16:colId xmlns:a16="http://schemas.microsoft.com/office/drawing/2014/main" val="3301122892"/>
                    </a:ext>
                  </a:extLst>
                </a:gridCol>
                <a:gridCol w="421200">
                  <a:extLst>
                    <a:ext uri="{9D8B030D-6E8A-4147-A177-3AD203B41FA5}">
                      <a16:colId xmlns:a16="http://schemas.microsoft.com/office/drawing/2014/main" val="1532877671"/>
                    </a:ext>
                  </a:extLst>
                </a:gridCol>
                <a:gridCol w="421200">
                  <a:extLst>
                    <a:ext uri="{9D8B030D-6E8A-4147-A177-3AD203B41FA5}">
                      <a16:colId xmlns:a16="http://schemas.microsoft.com/office/drawing/2014/main" val="3037814650"/>
                    </a:ext>
                  </a:extLst>
                </a:gridCol>
                <a:gridCol w="421200">
                  <a:extLst>
                    <a:ext uri="{9D8B030D-6E8A-4147-A177-3AD203B41FA5}">
                      <a16:colId xmlns:a16="http://schemas.microsoft.com/office/drawing/2014/main" val="1328212902"/>
                    </a:ext>
                  </a:extLst>
                </a:gridCol>
              </a:tblGrid>
              <a:tr h="421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375619347"/>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29093828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137317429"/>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524919801"/>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3429083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1787749324"/>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4064477676"/>
                  </a:ext>
                </a:extLst>
              </a:tr>
              <a:tr h="421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793204593"/>
                  </a:ext>
                </a:extLst>
              </a:tr>
              <a:tr h="421200">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tc>
                  <a:txBody>
                    <a:bodyPr/>
                    <a:lstStyle/>
                    <a:p>
                      <a:pPr algn="ctr"/>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1166"/>
                    </a:solidFill>
                  </a:tcPr>
                </a:tc>
                <a:extLst>
                  <a:ext uri="{0D108BD9-81ED-4DB2-BD59-A6C34878D82A}">
                    <a16:rowId xmlns:a16="http://schemas.microsoft.com/office/drawing/2014/main" val="1219680489"/>
                  </a:ext>
                </a:extLst>
              </a:tr>
            </a:tbl>
          </a:graphicData>
        </a:graphic>
      </p:graphicFrame>
      <p:sp>
        <p:nvSpPr>
          <p:cNvPr id="3" name="Date Placeholder 2">
            <a:extLst>
              <a:ext uri="{FF2B5EF4-FFF2-40B4-BE49-F238E27FC236}">
                <a16:creationId xmlns:a16="http://schemas.microsoft.com/office/drawing/2014/main" id="{A53D6A11-3BE9-9ECB-C657-607E33E95BA7}"/>
              </a:ext>
            </a:extLst>
          </p:cNvPr>
          <p:cNvSpPr>
            <a:spLocks noGrp="1"/>
          </p:cNvSpPr>
          <p:nvPr>
            <p:ph type="dt" sz="half" idx="10"/>
          </p:nvPr>
        </p:nvSpPr>
        <p:spPr/>
        <p:txBody>
          <a:bodyPr/>
          <a:lstStyle/>
          <a:p>
            <a:fld id="{48FC1716-17D8-F443-9DAD-A15AD35742BE}" type="datetime1">
              <a:rPr lang="en-GB" smtClean="0"/>
              <a:t>17/02/2023</a:t>
            </a:fld>
            <a:endParaRPr lang="en-GB"/>
          </a:p>
        </p:txBody>
      </p:sp>
      <p:sp>
        <p:nvSpPr>
          <p:cNvPr id="4" name="Slide Number Placeholder 3">
            <a:extLst>
              <a:ext uri="{FF2B5EF4-FFF2-40B4-BE49-F238E27FC236}">
                <a16:creationId xmlns:a16="http://schemas.microsoft.com/office/drawing/2014/main" id="{584F0F06-62BA-88A7-AB99-BFF4563981E5}"/>
              </a:ext>
            </a:extLst>
          </p:cNvPr>
          <p:cNvSpPr>
            <a:spLocks noGrp="1"/>
          </p:cNvSpPr>
          <p:nvPr>
            <p:ph type="sldNum" sz="quarter" idx="12"/>
          </p:nvPr>
        </p:nvSpPr>
        <p:spPr/>
        <p:txBody>
          <a:bodyPr/>
          <a:lstStyle/>
          <a:p>
            <a:fld id="{23D61984-ECA7-DA43-9C32-BF5CAAD71339}" type="slidenum">
              <a:rPr lang="en-GB" smtClean="0"/>
              <a:t>30</a:t>
            </a:fld>
            <a:endParaRPr lang="en-GB"/>
          </a:p>
        </p:txBody>
      </p:sp>
    </p:spTree>
    <p:extLst>
      <p:ext uri="{BB962C8B-B14F-4D97-AF65-F5344CB8AC3E}">
        <p14:creationId xmlns:p14="http://schemas.microsoft.com/office/powerpoint/2010/main" val="4266891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A4B3-2665-9745-8048-7BD50630A6C6}"/>
              </a:ext>
            </a:extLst>
          </p:cNvPr>
          <p:cNvSpPr>
            <a:spLocks noGrp="1"/>
          </p:cNvSpPr>
          <p:nvPr>
            <p:ph type="title"/>
          </p:nvPr>
        </p:nvSpPr>
        <p:spPr/>
        <p:txBody>
          <a:bodyPr/>
          <a:lstStyle/>
          <a:p>
            <a:r>
              <a:rPr lang="en-GB" dirty="0"/>
              <a:t>Basic Layers – Conv2D</a:t>
            </a:r>
          </a:p>
        </p:txBody>
      </p:sp>
      <p:sp>
        <p:nvSpPr>
          <p:cNvPr id="6" name="Content Placeholder 5">
            <a:extLst>
              <a:ext uri="{FF2B5EF4-FFF2-40B4-BE49-F238E27FC236}">
                <a16:creationId xmlns:a16="http://schemas.microsoft.com/office/drawing/2014/main" id="{5642407F-C2DD-E846-A570-29E1E9E6398C}"/>
              </a:ext>
            </a:extLst>
          </p:cNvPr>
          <p:cNvSpPr>
            <a:spLocks noGrp="1"/>
          </p:cNvSpPr>
          <p:nvPr>
            <p:ph sz="half" idx="1"/>
          </p:nvPr>
        </p:nvSpPr>
        <p:spPr/>
        <p:txBody>
          <a:bodyPr>
            <a:normAutofit lnSpcReduction="10000"/>
          </a:bodyPr>
          <a:lstStyle/>
          <a:p>
            <a:pPr marL="0" indent="0">
              <a:buNone/>
            </a:pPr>
            <a:r>
              <a:rPr lang="en-GB" dirty="0"/>
              <a:t>The core layer in image recognition networks is the 2-D spatial convolution.</a:t>
            </a:r>
          </a:p>
          <a:p>
            <a:pPr marL="0" indent="0">
              <a:buNone/>
            </a:pPr>
            <a:endParaRPr lang="en-GB" dirty="0"/>
          </a:p>
          <a:p>
            <a:pPr marL="0" indent="0">
              <a:buNone/>
            </a:pPr>
            <a:r>
              <a:rPr lang="en-GB" dirty="0"/>
              <a:t>The network stores a number of </a:t>
            </a:r>
            <a:r>
              <a:rPr lang="en-GB" dirty="0">
                <a:latin typeface="Monaco" pitchFamily="2" charset="77"/>
              </a:rPr>
              <a:t>Filters</a:t>
            </a:r>
            <a:r>
              <a:rPr lang="en-GB" dirty="0"/>
              <a:t> which </a:t>
            </a:r>
            <a:r>
              <a:rPr lang="en-GB" dirty="0">
                <a:latin typeface="Monaco" pitchFamily="2" charset="77"/>
              </a:rPr>
              <a:t>Stride</a:t>
            </a:r>
            <a:r>
              <a:rPr lang="en-GB" dirty="0"/>
              <a:t> across the input image to produce an output of </a:t>
            </a:r>
            <a:r>
              <a:rPr lang="en-GB" dirty="0">
                <a:latin typeface="Monaco" pitchFamily="2" charset="77"/>
              </a:rPr>
              <a:t>Activation Maps</a:t>
            </a:r>
            <a:r>
              <a:rPr lang="en-GB" dirty="0"/>
              <a:t>. Each </a:t>
            </a:r>
            <a:r>
              <a:rPr lang="en-GB" dirty="0">
                <a:latin typeface="Monaco" pitchFamily="2" charset="77"/>
              </a:rPr>
              <a:t>Filter</a:t>
            </a:r>
            <a:r>
              <a:rPr lang="en-GB" dirty="0"/>
              <a:t> is made up of a </a:t>
            </a:r>
            <a:r>
              <a:rPr lang="en-GB" dirty="0">
                <a:latin typeface="Monaco" pitchFamily="2" charset="77"/>
              </a:rPr>
              <a:t>Kernel</a:t>
            </a:r>
            <a:r>
              <a:rPr lang="en-GB" dirty="0"/>
              <a:t> with a given size, containing weights and biases.</a:t>
            </a:r>
          </a:p>
          <a:p>
            <a:pPr marL="0" indent="0">
              <a:buNone/>
            </a:pPr>
            <a:r>
              <a:rPr lang="en-GB" dirty="0"/>
              <a:t>Input images may be </a:t>
            </a:r>
            <a:r>
              <a:rPr lang="en-GB" dirty="0">
                <a:latin typeface="Monaco" pitchFamily="2" charset="77"/>
              </a:rPr>
              <a:t>Padded</a:t>
            </a:r>
            <a:r>
              <a:rPr lang="en-GB" dirty="0"/>
              <a:t> before computation.</a:t>
            </a:r>
          </a:p>
          <a:p>
            <a:pPr marL="0" indent="0">
              <a:buNone/>
            </a:pPr>
            <a:endParaRPr lang="en-GB" dirty="0"/>
          </a:p>
        </p:txBody>
      </p:sp>
      <p:sp>
        <p:nvSpPr>
          <p:cNvPr id="7" name="Content Placeholder 6">
            <a:extLst>
              <a:ext uri="{FF2B5EF4-FFF2-40B4-BE49-F238E27FC236}">
                <a16:creationId xmlns:a16="http://schemas.microsoft.com/office/drawing/2014/main" id="{A051F139-CB1B-3044-8992-6D9C4456F53D}"/>
              </a:ext>
            </a:extLst>
          </p:cNvPr>
          <p:cNvSpPr>
            <a:spLocks noGrp="1"/>
          </p:cNvSpPr>
          <p:nvPr>
            <p:ph sz="half" idx="2"/>
          </p:nvPr>
        </p:nvSpPr>
        <p:spPr>
          <a:xfrm>
            <a:off x="5980112" y="2603501"/>
            <a:ext cx="5983288" cy="3416300"/>
          </a:xfrm>
        </p:spPr>
        <p:txBody>
          <a:bodyPr>
            <a:normAutofit lnSpcReduction="10000"/>
          </a:bodyPr>
          <a:lstStyle/>
          <a:p>
            <a:pPr marL="0" indent="0">
              <a:buNone/>
            </a:pPr>
            <a:endParaRPr lang="en-GB" dirty="0"/>
          </a:p>
        </p:txBody>
      </p:sp>
      <p:sp>
        <p:nvSpPr>
          <p:cNvPr id="3" name="Date Placeholder 2">
            <a:extLst>
              <a:ext uri="{FF2B5EF4-FFF2-40B4-BE49-F238E27FC236}">
                <a16:creationId xmlns:a16="http://schemas.microsoft.com/office/drawing/2014/main" id="{3B64D8A1-842E-7EC1-1BAC-8DD59C0B06BF}"/>
              </a:ext>
            </a:extLst>
          </p:cNvPr>
          <p:cNvSpPr>
            <a:spLocks noGrp="1"/>
          </p:cNvSpPr>
          <p:nvPr>
            <p:ph type="dt" sz="half" idx="10"/>
          </p:nvPr>
        </p:nvSpPr>
        <p:spPr/>
        <p:txBody>
          <a:bodyPr/>
          <a:lstStyle/>
          <a:p>
            <a:fld id="{040E798A-944F-2E4B-A693-6E0CD38FF272}" type="datetime1">
              <a:rPr lang="en-GB" smtClean="0"/>
              <a:t>17/02/2023</a:t>
            </a:fld>
            <a:endParaRPr lang="en-GB"/>
          </a:p>
        </p:txBody>
      </p:sp>
      <p:sp>
        <p:nvSpPr>
          <p:cNvPr id="4" name="Slide Number Placeholder 3">
            <a:extLst>
              <a:ext uri="{FF2B5EF4-FFF2-40B4-BE49-F238E27FC236}">
                <a16:creationId xmlns:a16="http://schemas.microsoft.com/office/drawing/2014/main" id="{DD849994-6CB9-AA5D-C908-77C75C207A71}"/>
              </a:ext>
            </a:extLst>
          </p:cNvPr>
          <p:cNvSpPr>
            <a:spLocks noGrp="1"/>
          </p:cNvSpPr>
          <p:nvPr>
            <p:ph type="sldNum" sz="quarter" idx="12"/>
          </p:nvPr>
        </p:nvSpPr>
        <p:spPr/>
        <p:txBody>
          <a:bodyPr/>
          <a:lstStyle/>
          <a:p>
            <a:fld id="{23D61984-ECA7-DA43-9C32-BF5CAAD71339}" type="slidenum">
              <a:rPr lang="en-GB" smtClean="0"/>
              <a:t>31</a:t>
            </a:fld>
            <a:endParaRPr lang="en-GB"/>
          </a:p>
        </p:txBody>
      </p:sp>
    </p:spTree>
    <p:extLst>
      <p:ext uri="{BB962C8B-B14F-4D97-AF65-F5344CB8AC3E}">
        <p14:creationId xmlns:p14="http://schemas.microsoft.com/office/powerpoint/2010/main" val="3199671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A4B3-2665-9745-8048-7BD50630A6C6}"/>
              </a:ext>
            </a:extLst>
          </p:cNvPr>
          <p:cNvSpPr>
            <a:spLocks noGrp="1"/>
          </p:cNvSpPr>
          <p:nvPr>
            <p:ph type="title"/>
          </p:nvPr>
        </p:nvSpPr>
        <p:spPr/>
        <p:txBody>
          <a:bodyPr/>
          <a:lstStyle/>
          <a:p>
            <a:r>
              <a:rPr lang="en-GB" dirty="0"/>
              <a:t>Basic Layers – Conv2D</a:t>
            </a:r>
          </a:p>
        </p:txBody>
      </p:sp>
      <p:sp>
        <p:nvSpPr>
          <p:cNvPr id="6" name="Content Placeholder 5">
            <a:extLst>
              <a:ext uri="{FF2B5EF4-FFF2-40B4-BE49-F238E27FC236}">
                <a16:creationId xmlns:a16="http://schemas.microsoft.com/office/drawing/2014/main" id="{5642407F-C2DD-E846-A570-29E1E9E6398C}"/>
              </a:ext>
            </a:extLst>
          </p:cNvPr>
          <p:cNvSpPr>
            <a:spLocks noGrp="1"/>
          </p:cNvSpPr>
          <p:nvPr>
            <p:ph sz="half" idx="1"/>
          </p:nvPr>
        </p:nvSpPr>
        <p:spPr/>
        <p:txBody>
          <a:bodyPr>
            <a:normAutofit lnSpcReduction="10000"/>
          </a:bodyPr>
          <a:lstStyle/>
          <a:p>
            <a:pPr marL="0" indent="0">
              <a:buNone/>
            </a:pPr>
            <a:r>
              <a:rPr lang="en-GB" dirty="0"/>
              <a:t>The core layer in image recognition networks is the 2-D spatial convolution.</a:t>
            </a:r>
          </a:p>
          <a:p>
            <a:pPr marL="0" indent="0">
              <a:buNone/>
            </a:pPr>
            <a:endParaRPr lang="en-GB" dirty="0"/>
          </a:p>
          <a:p>
            <a:pPr marL="0" indent="0">
              <a:buNone/>
            </a:pPr>
            <a:r>
              <a:rPr lang="en-GB" dirty="0"/>
              <a:t>The network stores a number of </a:t>
            </a:r>
            <a:r>
              <a:rPr lang="en-GB" dirty="0">
                <a:latin typeface="Monaco" pitchFamily="2" charset="77"/>
              </a:rPr>
              <a:t>Filters</a:t>
            </a:r>
            <a:r>
              <a:rPr lang="en-GB" dirty="0"/>
              <a:t> which </a:t>
            </a:r>
            <a:r>
              <a:rPr lang="en-GB" dirty="0">
                <a:latin typeface="Monaco" pitchFamily="2" charset="77"/>
              </a:rPr>
              <a:t>Stride</a:t>
            </a:r>
            <a:r>
              <a:rPr lang="en-GB" dirty="0"/>
              <a:t> across the input image to produce an output of </a:t>
            </a:r>
            <a:r>
              <a:rPr lang="en-GB" dirty="0">
                <a:latin typeface="Monaco" pitchFamily="2" charset="77"/>
              </a:rPr>
              <a:t>Activation Maps</a:t>
            </a:r>
            <a:r>
              <a:rPr lang="en-GB" dirty="0"/>
              <a:t>. Each </a:t>
            </a:r>
            <a:r>
              <a:rPr lang="en-GB" dirty="0">
                <a:latin typeface="Monaco" pitchFamily="2" charset="77"/>
              </a:rPr>
              <a:t>Filter</a:t>
            </a:r>
            <a:r>
              <a:rPr lang="en-GB" dirty="0"/>
              <a:t> is made up of a </a:t>
            </a:r>
            <a:r>
              <a:rPr lang="en-GB" dirty="0">
                <a:latin typeface="Monaco" pitchFamily="2" charset="77"/>
              </a:rPr>
              <a:t>Kernel</a:t>
            </a:r>
            <a:r>
              <a:rPr lang="en-GB" dirty="0"/>
              <a:t> with a given size, containing weights and biases.</a:t>
            </a:r>
          </a:p>
          <a:p>
            <a:pPr marL="0" indent="0">
              <a:buNone/>
            </a:pPr>
            <a:r>
              <a:rPr lang="en-GB" dirty="0"/>
              <a:t>Input images may be </a:t>
            </a:r>
            <a:r>
              <a:rPr lang="en-GB" dirty="0">
                <a:latin typeface="Monaco" pitchFamily="2" charset="77"/>
              </a:rPr>
              <a:t>Padded</a:t>
            </a:r>
            <a:r>
              <a:rPr lang="en-GB" dirty="0"/>
              <a:t> before computation.</a:t>
            </a:r>
          </a:p>
        </p:txBody>
      </p:sp>
      <p:sp>
        <p:nvSpPr>
          <p:cNvPr id="7" name="Content Placeholder 6">
            <a:extLst>
              <a:ext uri="{FF2B5EF4-FFF2-40B4-BE49-F238E27FC236}">
                <a16:creationId xmlns:a16="http://schemas.microsoft.com/office/drawing/2014/main" id="{A051F139-CB1B-3044-8992-6D9C4456F53D}"/>
              </a:ext>
            </a:extLst>
          </p:cNvPr>
          <p:cNvSpPr>
            <a:spLocks noGrp="1"/>
          </p:cNvSpPr>
          <p:nvPr>
            <p:ph sz="half" idx="2"/>
          </p:nvPr>
        </p:nvSpPr>
        <p:spPr>
          <a:xfrm>
            <a:off x="5980112" y="2603501"/>
            <a:ext cx="5983288" cy="3416300"/>
          </a:xfrm>
        </p:spPr>
        <p:txBody>
          <a:bodyPr>
            <a:normAutofit lnSpcReduction="10000"/>
          </a:bodyPr>
          <a:lstStyle/>
          <a:p>
            <a:pPr marL="0" indent="0">
              <a:buNone/>
            </a:pPr>
            <a:r>
              <a:rPr lang="en-GB" dirty="0">
                <a:latin typeface="Monaco" pitchFamily="2" charset="77"/>
              </a:rPr>
              <a:t>from </a:t>
            </a:r>
            <a:r>
              <a:rPr lang="en-GB" dirty="0" err="1">
                <a:latin typeface="Monaco" pitchFamily="2" charset="77"/>
              </a:rPr>
              <a:t>tensorflow.keras.layers</a:t>
            </a:r>
            <a:r>
              <a:rPr lang="en-GB" dirty="0">
                <a:latin typeface="Monaco" pitchFamily="2" charset="77"/>
              </a:rPr>
              <a:t> import Conv2D</a:t>
            </a:r>
          </a:p>
          <a:p>
            <a:pPr marL="0" indent="0">
              <a:buNone/>
            </a:pPr>
            <a:r>
              <a:rPr lang="en-GB" dirty="0">
                <a:latin typeface="Monaco" pitchFamily="2" charset="77"/>
              </a:rPr>
              <a:t>conv = Conv2D(filters = 64,</a:t>
            </a:r>
          </a:p>
          <a:p>
            <a:pPr marL="0" indent="0">
              <a:buNone/>
            </a:pPr>
            <a:r>
              <a:rPr lang="en-GB" dirty="0">
                <a:latin typeface="Monaco" pitchFamily="2" charset="77"/>
              </a:rPr>
              <a:t>				 </a:t>
            </a:r>
            <a:r>
              <a:rPr lang="en-GB" dirty="0" err="1">
                <a:latin typeface="Monaco" pitchFamily="2" charset="77"/>
              </a:rPr>
              <a:t>kernel_size</a:t>
            </a:r>
            <a:r>
              <a:rPr lang="en-GB" dirty="0">
                <a:latin typeface="Monaco" pitchFamily="2" charset="77"/>
              </a:rPr>
              <a:t> = (3, 3),</a:t>
            </a:r>
          </a:p>
          <a:p>
            <a:pPr marL="0" indent="0">
              <a:buNone/>
            </a:pPr>
            <a:r>
              <a:rPr lang="en-GB" dirty="0">
                <a:latin typeface="Monaco" pitchFamily="2" charset="77"/>
              </a:rPr>
              <a:t>				 strides = (1, 1),</a:t>
            </a:r>
          </a:p>
          <a:p>
            <a:pPr marL="0" indent="0">
              <a:buNone/>
            </a:pPr>
            <a:r>
              <a:rPr lang="en-GB" dirty="0">
                <a:latin typeface="Monaco" pitchFamily="2" charset="77"/>
              </a:rPr>
              <a:t>				 padding = ‘valid’,</a:t>
            </a:r>
          </a:p>
          <a:p>
            <a:pPr marL="0" indent="0">
              <a:buNone/>
            </a:pPr>
            <a:r>
              <a:rPr lang="en-GB" dirty="0">
                <a:latin typeface="Monaco" pitchFamily="2" charset="77"/>
              </a:rPr>
              <a:t>				 activation='</a:t>
            </a:r>
            <a:r>
              <a:rPr lang="en-GB" dirty="0" err="1">
                <a:latin typeface="Monaco" pitchFamily="2" charset="77"/>
              </a:rPr>
              <a:t>relu</a:t>
            </a:r>
            <a:r>
              <a:rPr lang="en-GB" dirty="0">
                <a:latin typeface="Monaco" pitchFamily="2" charset="77"/>
              </a:rPr>
              <a:t>’)</a:t>
            </a:r>
          </a:p>
        </p:txBody>
      </p:sp>
      <p:sp>
        <p:nvSpPr>
          <p:cNvPr id="3" name="Date Placeholder 2">
            <a:extLst>
              <a:ext uri="{FF2B5EF4-FFF2-40B4-BE49-F238E27FC236}">
                <a16:creationId xmlns:a16="http://schemas.microsoft.com/office/drawing/2014/main" id="{4FC88D95-1E78-879E-C13C-CAE017393083}"/>
              </a:ext>
            </a:extLst>
          </p:cNvPr>
          <p:cNvSpPr>
            <a:spLocks noGrp="1"/>
          </p:cNvSpPr>
          <p:nvPr>
            <p:ph type="dt" sz="half" idx="10"/>
          </p:nvPr>
        </p:nvSpPr>
        <p:spPr/>
        <p:txBody>
          <a:bodyPr/>
          <a:lstStyle/>
          <a:p>
            <a:fld id="{08EE5438-A062-8E4A-A857-BA47E85E98AF}" type="datetime1">
              <a:rPr lang="en-GB" smtClean="0"/>
              <a:t>17/02/2023</a:t>
            </a:fld>
            <a:endParaRPr lang="en-GB"/>
          </a:p>
        </p:txBody>
      </p:sp>
      <p:sp>
        <p:nvSpPr>
          <p:cNvPr id="4" name="Slide Number Placeholder 3">
            <a:extLst>
              <a:ext uri="{FF2B5EF4-FFF2-40B4-BE49-F238E27FC236}">
                <a16:creationId xmlns:a16="http://schemas.microsoft.com/office/drawing/2014/main" id="{7D3C1C8A-7099-21A3-C84A-6760AFC0A1F2}"/>
              </a:ext>
            </a:extLst>
          </p:cNvPr>
          <p:cNvSpPr>
            <a:spLocks noGrp="1"/>
          </p:cNvSpPr>
          <p:nvPr>
            <p:ph type="sldNum" sz="quarter" idx="12"/>
          </p:nvPr>
        </p:nvSpPr>
        <p:spPr/>
        <p:txBody>
          <a:bodyPr/>
          <a:lstStyle/>
          <a:p>
            <a:fld id="{23D61984-ECA7-DA43-9C32-BF5CAAD71339}" type="slidenum">
              <a:rPr lang="en-GB" smtClean="0"/>
              <a:t>32</a:t>
            </a:fld>
            <a:endParaRPr lang="en-GB"/>
          </a:p>
        </p:txBody>
      </p:sp>
    </p:spTree>
    <p:extLst>
      <p:ext uri="{BB962C8B-B14F-4D97-AF65-F5344CB8AC3E}">
        <p14:creationId xmlns:p14="http://schemas.microsoft.com/office/powerpoint/2010/main" val="2001125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6A2F-FE15-4B8D-F9BF-758EAE474513}"/>
              </a:ext>
            </a:extLst>
          </p:cNvPr>
          <p:cNvSpPr>
            <a:spLocks noGrp="1"/>
          </p:cNvSpPr>
          <p:nvPr>
            <p:ph type="title"/>
          </p:nvPr>
        </p:nvSpPr>
        <p:spPr/>
        <p:txBody>
          <a:bodyPr/>
          <a:lstStyle/>
          <a:p>
            <a:r>
              <a:rPr lang="en-GB" dirty="0"/>
              <a:t>Pooling Layers</a:t>
            </a:r>
          </a:p>
        </p:txBody>
      </p:sp>
      <p:sp>
        <p:nvSpPr>
          <p:cNvPr id="3" name="Content Placeholder 2">
            <a:extLst>
              <a:ext uri="{FF2B5EF4-FFF2-40B4-BE49-F238E27FC236}">
                <a16:creationId xmlns:a16="http://schemas.microsoft.com/office/drawing/2014/main" id="{7C765764-6D12-2877-44E7-3A6DDB3CF684}"/>
              </a:ext>
            </a:extLst>
          </p:cNvPr>
          <p:cNvSpPr>
            <a:spLocks noGrp="1"/>
          </p:cNvSpPr>
          <p:nvPr>
            <p:ph sz="half" idx="1"/>
          </p:nvPr>
        </p:nvSpPr>
        <p:spPr/>
        <p:txBody>
          <a:bodyPr/>
          <a:lstStyle/>
          <a:p>
            <a:r>
              <a:rPr lang="en-GB" dirty="0"/>
              <a:t>The other important aspect of DCNN is the pooling layers.</a:t>
            </a:r>
          </a:p>
          <a:p>
            <a:r>
              <a:rPr lang="en-GB" dirty="0"/>
              <a:t>Pooling allows us to summarise the information in a feature map, by utilising the spatial information in the data.</a:t>
            </a:r>
          </a:p>
          <a:p>
            <a:r>
              <a:rPr lang="en-GB" dirty="0"/>
              <a:t>For a subregion of the feature map, we can produce a single value that synthetically describes the “meaning” of that region.</a:t>
            </a:r>
          </a:p>
        </p:txBody>
      </p:sp>
      <p:sp>
        <p:nvSpPr>
          <p:cNvPr id="4" name="Content Placeholder 3">
            <a:extLst>
              <a:ext uri="{FF2B5EF4-FFF2-40B4-BE49-F238E27FC236}">
                <a16:creationId xmlns:a16="http://schemas.microsoft.com/office/drawing/2014/main" id="{34FF2F31-4282-9CBF-8392-CEF92B69AC7F}"/>
              </a:ext>
            </a:extLst>
          </p:cNvPr>
          <p:cNvSpPr>
            <a:spLocks noGrp="1"/>
          </p:cNvSpPr>
          <p:nvPr>
            <p:ph sz="half" idx="2"/>
          </p:nvPr>
        </p:nvSpPr>
        <p:spPr/>
        <p:txBody>
          <a:bodyPr/>
          <a:lstStyle/>
          <a:p>
            <a:endParaRPr lang="en-GB"/>
          </a:p>
        </p:txBody>
      </p:sp>
      <p:sp>
        <p:nvSpPr>
          <p:cNvPr id="5" name="Date Placeholder 4">
            <a:extLst>
              <a:ext uri="{FF2B5EF4-FFF2-40B4-BE49-F238E27FC236}">
                <a16:creationId xmlns:a16="http://schemas.microsoft.com/office/drawing/2014/main" id="{317623BA-BCE3-AEEC-B857-4CBD29609196}"/>
              </a:ext>
            </a:extLst>
          </p:cNvPr>
          <p:cNvSpPr>
            <a:spLocks noGrp="1"/>
          </p:cNvSpPr>
          <p:nvPr>
            <p:ph type="dt" sz="half" idx="10"/>
          </p:nvPr>
        </p:nvSpPr>
        <p:spPr/>
        <p:txBody>
          <a:bodyPr/>
          <a:lstStyle/>
          <a:p>
            <a:fld id="{34E2437E-0A75-DE40-8583-6CDFB56B58FF}" type="datetime1">
              <a:rPr lang="en-GB" smtClean="0"/>
              <a:t>17/02/2023</a:t>
            </a:fld>
            <a:endParaRPr lang="en-GB"/>
          </a:p>
        </p:txBody>
      </p:sp>
      <p:sp>
        <p:nvSpPr>
          <p:cNvPr id="6" name="Slide Number Placeholder 5">
            <a:extLst>
              <a:ext uri="{FF2B5EF4-FFF2-40B4-BE49-F238E27FC236}">
                <a16:creationId xmlns:a16="http://schemas.microsoft.com/office/drawing/2014/main" id="{166AA5D6-665F-8153-2AFC-25D3D5BAC5C3}"/>
              </a:ext>
            </a:extLst>
          </p:cNvPr>
          <p:cNvSpPr>
            <a:spLocks noGrp="1"/>
          </p:cNvSpPr>
          <p:nvPr>
            <p:ph type="sldNum" sz="quarter" idx="12"/>
          </p:nvPr>
        </p:nvSpPr>
        <p:spPr/>
        <p:txBody>
          <a:bodyPr/>
          <a:lstStyle/>
          <a:p>
            <a:fld id="{23D61984-ECA7-DA43-9C32-BF5CAAD71339}" type="slidenum">
              <a:rPr lang="en-GB" smtClean="0"/>
              <a:t>33</a:t>
            </a:fld>
            <a:endParaRPr lang="en-GB"/>
          </a:p>
        </p:txBody>
      </p:sp>
    </p:spTree>
    <p:extLst>
      <p:ext uri="{BB962C8B-B14F-4D97-AF65-F5344CB8AC3E}">
        <p14:creationId xmlns:p14="http://schemas.microsoft.com/office/powerpoint/2010/main" val="352047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6A2F-FE15-4B8D-F9BF-758EAE474513}"/>
              </a:ext>
            </a:extLst>
          </p:cNvPr>
          <p:cNvSpPr>
            <a:spLocks noGrp="1"/>
          </p:cNvSpPr>
          <p:nvPr>
            <p:ph type="title"/>
          </p:nvPr>
        </p:nvSpPr>
        <p:spPr/>
        <p:txBody>
          <a:bodyPr/>
          <a:lstStyle/>
          <a:p>
            <a:r>
              <a:rPr lang="en-GB" dirty="0"/>
              <a:t>Pooling Layers</a:t>
            </a:r>
          </a:p>
        </p:txBody>
      </p:sp>
      <p:sp>
        <p:nvSpPr>
          <p:cNvPr id="3" name="Content Placeholder 2">
            <a:extLst>
              <a:ext uri="{FF2B5EF4-FFF2-40B4-BE49-F238E27FC236}">
                <a16:creationId xmlns:a16="http://schemas.microsoft.com/office/drawing/2014/main" id="{7C765764-6D12-2877-44E7-3A6DDB3CF684}"/>
              </a:ext>
            </a:extLst>
          </p:cNvPr>
          <p:cNvSpPr>
            <a:spLocks noGrp="1"/>
          </p:cNvSpPr>
          <p:nvPr>
            <p:ph sz="half" idx="1"/>
          </p:nvPr>
        </p:nvSpPr>
        <p:spPr/>
        <p:txBody>
          <a:bodyPr/>
          <a:lstStyle/>
          <a:p>
            <a:r>
              <a:rPr lang="en-GB" dirty="0"/>
              <a:t>The other important aspect of DCNN is the pooling layers.</a:t>
            </a:r>
          </a:p>
          <a:p>
            <a:r>
              <a:rPr lang="en-GB" dirty="0"/>
              <a:t>Pooling allows us to summarise the information in a feature map, by utilising the spatial information in the data.</a:t>
            </a:r>
          </a:p>
          <a:p>
            <a:r>
              <a:rPr lang="en-GB" dirty="0"/>
              <a:t>For a subregion of the feature map, we can produce a single value that synthetically describes the “meaning” of that region.</a:t>
            </a:r>
          </a:p>
        </p:txBody>
      </p:sp>
      <p:sp>
        <p:nvSpPr>
          <p:cNvPr id="5" name="Date Placeholder 4">
            <a:extLst>
              <a:ext uri="{FF2B5EF4-FFF2-40B4-BE49-F238E27FC236}">
                <a16:creationId xmlns:a16="http://schemas.microsoft.com/office/drawing/2014/main" id="{317623BA-BCE3-AEEC-B857-4CBD29609196}"/>
              </a:ext>
            </a:extLst>
          </p:cNvPr>
          <p:cNvSpPr>
            <a:spLocks noGrp="1"/>
          </p:cNvSpPr>
          <p:nvPr>
            <p:ph type="dt" sz="half" idx="10"/>
          </p:nvPr>
        </p:nvSpPr>
        <p:spPr/>
        <p:txBody>
          <a:bodyPr/>
          <a:lstStyle/>
          <a:p>
            <a:fld id="{34E2437E-0A75-DE40-8583-6CDFB56B58FF}" type="datetime1">
              <a:rPr lang="en-GB" smtClean="0"/>
              <a:t>17/02/2023</a:t>
            </a:fld>
            <a:endParaRPr lang="en-GB"/>
          </a:p>
        </p:txBody>
      </p:sp>
      <p:sp>
        <p:nvSpPr>
          <p:cNvPr id="6" name="Slide Number Placeholder 5">
            <a:extLst>
              <a:ext uri="{FF2B5EF4-FFF2-40B4-BE49-F238E27FC236}">
                <a16:creationId xmlns:a16="http://schemas.microsoft.com/office/drawing/2014/main" id="{166AA5D6-665F-8153-2AFC-25D3D5BAC5C3}"/>
              </a:ext>
            </a:extLst>
          </p:cNvPr>
          <p:cNvSpPr>
            <a:spLocks noGrp="1"/>
          </p:cNvSpPr>
          <p:nvPr>
            <p:ph type="sldNum" sz="quarter" idx="12"/>
          </p:nvPr>
        </p:nvSpPr>
        <p:spPr/>
        <p:txBody>
          <a:bodyPr/>
          <a:lstStyle/>
          <a:p>
            <a:fld id="{23D61984-ECA7-DA43-9C32-BF5CAAD71339}" type="slidenum">
              <a:rPr lang="en-GB" smtClean="0"/>
              <a:t>34</a:t>
            </a:fld>
            <a:endParaRPr lang="en-GB"/>
          </a:p>
        </p:txBody>
      </p:sp>
      <p:graphicFrame>
        <p:nvGraphicFramePr>
          <p:cNvPr id="7" name="Table 16">
            <a:extLst>
              <a:ext uri="{FF2B5EF4-FFF2-40B4-BE49-F238E27FC236}">
                <a16:creationId xmlns:a16="http://schemas.microsoft.com/office/drawing/2014/main" id="{DA33818A-8465-A703-7CD2-A03A4A7A01BA}"/>
              </a:ext>
            </a:extLst>
          </p:cNvPr>
          <p:cNvGraphicFramePr>
            <a:graphicFrameLocks noGrp="1"/>
          </p:cNvGraphicFramePr>
          <p:nvPr>
            <p:extLst>
              <p:ext uri="{D42A27DB-BD31-4B8C-83A1-F6EECF244321}">
                <p14:modId xmlns:p14="http://schemas.microsoft.com/office/powerpoint/2010/main" val="3135253174"/>
              </p:ext>
            </p:extLst>
          </p:nvPr>
        </p:nvGraphicFramePr>
        <p:xfrm>
          <a:off x="6838214" y="3429000"/>
          <a:ext cx="1684800" cy="168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579820961"/>
                    </a:ext>
                  </a:extLst>
                </a:gridCol>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gridCol w="421200">
                  <a:extLst>
                    <a:ext uri="{9D8B030D-6E8A-4147-A177-3AD203B41FA5}">
                      <a16:colId xmlns:a16="http://schemas.microsoft.com/office/drawing/2014/main" val="3791694688"/>
                    </a:ext>
                  </a:extLst>
                </a:gridCol>
              </a:tblGrid>
              <a:tr h="420000">
                <a:tc>
                  <a:txBody>
                    <a:bodyPr/>
                    <a:lstStyle/>
                    <a:p>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GB"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GB"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503861648"/>
                  </a:ext>
                </a:extLst>
              </a:tr>
              <a:tr h="420000">
                <a:tc>
                  <a:txBody>
                    <a:bodyPr/>
                    <a:lstStyle/>
                    <a:p>
                      <a:r>
                        <a:rPr lang="en-GB"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GB"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GB"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GB"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243702200"/>
                  </a:ext>
                </a:extLst>
              </a:tr>
              <a:tr h="420000">
                <a:tc>
                  <a:txBody>
                    <a:bodyPr/>
                    <a:lstStyle/>
                    <a:p>
                      <a:r>
                        <a:rPr lang="en-GB"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GB"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GB"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GB"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69930290"/>
                  </a:ext>
                </a:extLst>
              </a:tr>
              <a:tr h="420000">
                <a:tc>
                  <a:txBody>
                    <a:bodyPr/>
                    <a:lstStyle/>
                    <a:p>
                      <a:r>
                        <a:rPr lang="en-GB"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GB"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GB"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GB"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799170438"/>
                  </a:ext>
                </a:extLst>
              </a:tr>
            </a:tbl>
          </a:graphicData>
        </a:graphic>
      </p:graphicFrame>
      <p:graphicFrame>
        <p:nvGraphicFramePr>
          <p:cNvPr id="8" name="Table 16">
            <a:extLst>
              <a:ext uri="{FF2B5EF4-FFF2-40B4-BE49-F238E27FC236}">
                <a16:creationId xmlns:a16="http://schemas.microsoft.com/office/drawing/2014/main" id="{24D1DDEC-3F69-3FD1-54B2-145879CA4F04}"/>
              </a:ext>
            </a:extLst>
          </p:cNvPr>
          <p:cNvGraphicFramePr>
            <a:graphicFrameLocks noGrp="1"/>
          </p:cNvGraphicFramePr>
          <p:nvPr>
            <p:extLst>
              <p:ext uri="{D42A27DB-BD31-4B8C-83A1-F6EECF244321}">
                <p14:modId xmlns:p14="http://schemas.microsoft.com/office/powerpoint/2010/main" val="751215980"/>
              </p:ext>
            </p:extLst>
          </p:nvPr>
        </p:nvGraphicFramePr>
        <p:xfrm>
          <a:off x="9609676" y="3849000"/>
          <a:ext cx="842400" cy="840000"/>
        </p:xfrm>
        <a:graphic>
          <a:graphicData uri="http://schemas.openxmlformats.org/drawingml/2006/table">
            <a:tbl>
              <a:tblPr>
                <a:tableStyleId>{5C22544A-7EE6-4342-B048-85BDC9FD1C3A}</a:tableStyleId>
              </a:tblPr>
              <a:tblGrid>
                <a:gridCol w="421200">
                  <a:extLst>
                    <a:ext uri="{9D8B030D-6E8A-4147-A177-3AD203B41FA5}">
                      <a16:colId xmlns:a16="http://schemas.microsoft.com/office/drawing/2014/main" val="1435230760"/>
                    </a:ext>
                  </a:extLst>
                </a:gridCol>
                <a:gridCol w="421200">
                  <a:extLst>
                    <a:ext uri="{9D8B030D-6E8A-4147-A177-3AD203B41FA5}">
                      <a16:colId xmlns:a16="http://schemas.microsoft.com/office/drawing/2014/main" val="2008196924"/>
                    </a:ext>
                  </a:extLst>
                </a:gridCol>
              </a:tblGrid>
              <a:tr h="420000">
                <a:tc>
                  <a:txBody>
                    <a:bodyPr/>
                    <a:lstStyle/>
                    <a:p>
                      <a:r>
                        <a:rPr lang="en-GB"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GB"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243702200"/>
                  </a:ext>
                </a:extLst>
              </a:tr>
              <a:tr h="420000">
                <a:tc>
                  <a:txBody>
                    <a:bodyPr/>
                    <a:lstStyle/>
                    <a:p>
                      <a:r>
                        <a:rPr lang="en-GB"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GB"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799170438"/>
                  </a:ext>
                </a:extLst>
              </a:tr>
            </a:tbl>
          </a:graphicData>
        </a:graphic>
      </p:graphicFrame>
      <p:cxnSp>
        <p:nvCxnSpPr>
          <p:cNvPr id="9" name="Straight Arrow Connector 8">
            <a:extLst>
              <a:ext uri="{FF2B5EF4-FFF2-40B4-BE49-F238E27FC236}">
                <a16:creationId xmlns:a16="http://schemas.microsoft.com/office/drawing/2014/main" id="{A9D3C6C8-D68E-AE68-5690-DF5186F435A9}"/>
              </a:ext>
            </a:extLst>
          </p:cNvPr>
          <p:cNvCxnSpPr>
            <a:cxnSpLocks/>
          </p:cNvCxnSpPr>
          <p:nvPr/>
        </p:nvCxnSpPr>
        <p:spPr>
          <a:xfrm>
            <a:off x="8523014" y="3429000"/>
            <a:ext cx="1086662" cy="4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ACEADDC-9A1E-072C-A823-766984EE189E}"/>
              </a:ext>
            </a:extLst>
          </p:cNvPr>
          <p:cNvCxnSpPr>
            <a:cxnSpLocks/>
          </p:cNvCxnSpPr>
          <p:nvPr/>
        </p:nvCxnSpPr>
        <p:spPr>
          <a:xfrm flipV="1">
            <a:off x="8523014" y="4689000"/>
            <a:ext cx="1086662" cy="4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E58F7EC-F16E-D5A9-A7E2-CA35B5A0C3A5}"/>
              </a:ext>
            </a:extLst>
          </p:cNvPr>
          <p:cNvSpPr txBox="1"/>
          <p:nvPr/>
        </p:nvSpPr>
        <p:spPr>
          <a:xfrm>
            <a:off x="7745397" y="2824334"/>
            <a:ext cx="1555234" cy="369332"/>
          </a:xfrm>
          <a:prstGeom prst="rect">
            <a:avLst/>
          </a:prstGeom>
          <a:noFill/>
        </p:spPr>
        <p:txBody>
          <a:bodyPr wrap="none" rtlCol="0">
            <a:spAutoFit/>
          </a:bodyPr>
          <a:lstStyle/>
          <a:p>
            <a:r>
              <a:rPr lang="en-GB" dirty="0"/>
              <a:t>Max Pooling</a:t>
            </a:r>
          </a:p>
        </p:txBody>
      </p:sp>
    </p:spTree>
    <p:extLst>
      <p:ext uri="{BB962C8B-B14F-4D97-AF65-F5344CB8AC3E}">
        <p14:creationId xmlns:p14="http://schemas.microsoft.com/office/powerpoint/2010/main" val="1323888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6A2F-FE15-4B8D-F9BF-758EAE474513}"/>
              </a:ext>
            </a:extLst>
          </p:cNvPr>
          <p:cNvSpPr>
            <a:spLocks noGrp="1"/>
          </p:cNvSpPr>
          <p:nvPr>
            <p:ph type="title"/>
          </p:nvPr>
        </p:nvSpPr>
        <p:spPr/>
        <p:txBody>
          <a:bodyPr/>
          <a:lstStyle/>
          <a:p>
            <a:r>
              <a:rPr lang="en-GB" dirty="0"/>
              <a:t>Pooling Layers</a:t>
            </a:r>
          </a:p>
        </p:txBody>
      </p:sp>
      <p:sp>
        <p:nvSpPr>
          <p:cNvPr id="3" name="Content Placeholder 2">
            <a:extLst>
              <a:ext uri="{FF2B5EF4-FFF2-40B4-BE49-F238E27FC236}">
                <a16:creationId xmlns:a16="http://schemas.microsoft.com/office/drawing/2014/main" id="{7C765764-6D12-2877-44E7-3A6DDB3CF684}"/>
              </a:ext>
            </a:extLst>
          </p:cNvPr>
          <p:cNvSpPr>
            <a:spLocks noGrp="1"/>
          </p:cNvSpPr>
          <p:nvPr>
            <p:ph sz="half" idx="1"/>
          </p:nvPr>
        </p:nvSpPr>
        <p:spPr/>
        <p:txBody>
          <a:bodyPr/>
          <a:lstStyle/>
          <a:p>
            <a:r>
              <a:rPr lang="en-GB" dirty="0"/>
              <a:t>The other important aspect of DCNN is the pooling layers.</a:t>
            </a:r>
          </a:p>
          <a:p>
            <a:r>
              <a:rPr lang="en-GB" dirty="0"/>
              <a:t>Pooling allows us to summarise the information in a feature map, by utilising the spatial information in the data.</a:t>
            </a:r>
          </a:p>
          <a:p>
            <a:r>
              <a:rPr lang="en-GB" dirty="0"/>
              <a:t>For a subregion of the feature map, we can produce a single value that synthetically describes the “meaning” of that region.</a:t>
            </a:r>
          </a:p>
        </p:txBody>
      </p:sp>
      <p:sp>
        <p:nvSpPr>
          <p:cNvPr id="4" name="Content Placeholder 3">
            <a:extLst>
              <a:ext uri="{FF2B5EF4-FFF2-40B4-BE49-F238E27FC236}">
                <a16:creationId xmlns:a16="http://schemas.microsoft.com/office/drawing/2014/main" id="{34FF2F31-4282-9CBF-8392-CEF92B69AC7F}"/>
              </a:ext>
            </a:extLst>
          </p:cNvPr>
          <p:cNvSpPr>
            <a:spLocks noGrp="1"/>
          </p:cNvSpPr>
          <p:nvPr>
            <p:ph sz="half" idx="2"/>
          </p:nvPr>
        </p:nvSpPr>
        <p:spPr/>
        <p:txBody>
          <a:bodyPr/>
          <a:lstStyle/>
          <a:p>
            <a:pPr marL="0" indent="0">
              <a:buNone/>
            </a:pPr>
            <a:r>
              <a:rPr lang="en-GB" dirty="0">
                <a:latin typeface="Monaco" pitchFamily="2" charset="77"/>
              </a:rPr>
              <a:t>from </a:t>
            </a:r>
            <a:r>
              <a:rPr lang="en-GB" dirty="0" err="1">
                <a:latin typeface="Monaco" pitchFamily="2" charset="77"/>
              </a:rPr>
              <a:t>tensorflow.keras.layers</a:t>
            </a:r>
            <a:r>
              <a:rPr lang="en-GB" dirty="0">
                <a:latin typeface="Monaco" pitchFamily="2" charset="77"/>
              </a:rPr>
              <a:t> import MaxPool2D</a:t>
            </a:r>
          </a:p>
          <a:p>
            <a:pPr marL="0" indent="0">
              <a:buNone/>
            </a:pPr>
            <a:r>
              <a:rPr lang="en-GB" dirty="0">
                <a:latin typeface="Monaco" pitchFamily="2" charset="77"/>
              </a:rPr>
              <a:t>pool = MaxPool2D(</a:t>
            </a:r>
          </a:p>
          <a:p>
            <a:pPr marL="0" indent="0">
              <a:buNone/>
            </a:pPr>
            <a:r>
              <a:rPr lang="en-GB" dirty="0">
                <a:latin typeface="Monaco" pitchFamily="2" charset="77"/>
              </a:rPr>
              <a:t>		</a:t>
            </a:r>
            <a:r>
              <a:rPr lang="en-GB" dirty="0" err="1">
                <a:latin typeface="Monaco" pitchFamily="2" charset="77"/>
              </a:rPr>
              <a:t>pool_size</a:t>
            </a:r>
            <a:r>
              <a:rPr lang="en-GB" dirty="0">
                <a:latin typeface="Monaco" pitchFamily="2" charset="77"/>
              </a:rPr>
              <a:t> = (2, 2),</a:t>
            </a:r>
          </a:p>
          <a:p>
            <a:pPr marL="0" indent="0">
              <a:buNone/>
            </a:pPr>
            <a:r>
              <a:rPr lang="en-GB" dirty="0">
                <a:latin typeface="Monaco" pitchFamily="2" charset="77"/>
              </a:rPr>
              <a:t>		strides = (2, 2),</a:t>
            </a:r>
          </a:p>
          <a:p>
            <a:pPr marL="0" indent="0">
              <a:buNone/>
            </a:pPr>
            <a:r>
              <a:rPr lang="en-GB" dirty="0">
                <a:latin typeface="Monaco" pitchFamily="2" charset="77"/>
              </a:rPr>
              <a:t>		padding = ‘valid’,)</a:t>
            </a:r>
          </a:p>
          <a:p>
            <a:pPr marL="0" indent="0">
              <a:buNone/>
            </a:pPr>
            <a:endParaRPr lang="en-GB" dirty="0"/>
          </a:p>
        </p:txBody>
      </p:sp>
      <p:sp>
        <p:nvSpPr>
          <p:cNvPr id="5" name="Date Placeholder 4">
            <a:extLst>
              <a:ext uri="{FF2B5EF4-FFF2-40B4-BE49-F238E27FC236}">
                <a16:creationId xmlns:a16="http://schemas.microsoft.com/office/drawing/2014/main" id="{317623BA-BCE3-AEEC-B857-4CBD29609196}"/>
              </a:ext>
            </a:extLst>
          </p:cNvPr>
          <p:cNvSpPr>
            <a:spLocks noGrp="1"/>
          </p:cNvSpPr>
          <p:nvPr>
            <p:ph type="dt" sz="half" idx="10"/>
          </p:nvPr>
        </p:nvSpPr>
        <p:spPr/>
        <p:txBody>
          <a:bodyPr/>
          <a:lstStyle/>
          <a:p>
            <a:fld id="{34E2437E-0A75-DE40-8583-6CDFB56B58FF}" type="datetime1">
              <a:rPr lang="en-GB" smtClean="0"/>
              <a:t>17/02/2023</a:t>
            </a:fld>
            <a:endParaRPr lang="en-GB"/>
          </a:p>
        </p:txBody>
      </p:sp>
      <p:sp>
        <p:nvSpPr>
          <p:cNvPr id="6" name="Slide Number Placeholder 5">
            <a:extLst>
              <a:ext uri="{FF2B5EF4-FFF2-40B4-BE49-F238E27FC236}">
                <a16:creationId xmlns:a16="http://schemas.microsoft.com/office/drawing/2014/main" id="{166AA5D6-665F-8153-2AFC-25D3D5BAC5C3}"/>
              </a:ext>
            </a:extLst>
          </p:cNvPr>
          <p:cNvSpPr>
            <a:spLocks noGrp="1"/>
          </p:cNvSpPr>
          <p:nvPr>
            <p:ph type="sldNum" sz="quarter" idx="12"/>
          </p:nvPr>
        </p:nvSpPr>
        <p:spPr/>
        <p:txBody>
          <a:bodyPr/>
          <a:lstStyle/>
          <a:p>
            <a:fld id="{23D61984-ECA7-DA43-9C32-BF5CAAD71339}" type="slidenum">
              <a:rPr lang="en-GB" smtClean="0"/>
              <a:t>35</a:t>
            </a:fld>
            <a:endParaRPr lang="en-GB"/>
          </a:p>
        </p:txBody>
      </p:sp>
    </p:spTree>
    <p:extLst>
      <p:ext uri="{BB962C8B-B14F-4D97-AF65-F5344CB8AC3E}">
        <p14:creationId xmlns:p14="http://schemas.microsoft.com/office/powerpoint/2010/main" val="401412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33F6AC-248D-1975-AC79-631FFE25FB55}"/>
              </a:ext>
            </a:extLst>
          </p:cNvPr>
          <p:cNvSpPr>
            <a:spLocks noGrp="1"/>
          </p:cNvSpPr>
          <p:nvPr>
            <p:ph type="title"/>
          </p:nvPr>
        </p:nvSpPr>
        <p:spPr/>
        <p:txBody>
          <a:bodyPr/>
          <a:lstStyle/>
          <a:p>
            <a:r>
              <a:rPr lang="en-GB" dirty="0"/>
              <a:t>Example: </a:t>
            </a:r>
            <a:r>
              <a:rPr lang="en-GB" dirty="0" err="1"/>
              <a:t>LeNet</a:t>
            </a:r>
            <a:r>
              <a:rPr lang="en-GB" dirty="0"/>
              <a:t> (</a:t>
            </a:r>
            <a:r>
              <a:rPr lang="en-GB" dirty="0" err="1"/>
              <a:t>LeCun</a:t>
            </a:r>
            <a:r>
              <a:rPr lang="en-GB" dirty="0"/>
              <a:t> 1995)</a:t>
            </a:r>
          </a:p>
        </p:txBody>
      </p:sp>
      <p:sp>
        <p:nvSpPr>
          <p:cNvPr id="5" name="Date Placeholder 4">
            <a:extLst>
              <a:ext uri="{FF2B5EF4-FFF2-40B4-BE49-F238E27FC236}">
                <a16:creationId xmlns:a16="http://schemas.microsoft.com/office/drawing/2014/main" id="{709FE5EF-3F6D-BD0B-6386-67D140898FE8}"/>
              </a:ext>
            </a:extLst>
          </p:cNvPr>
          <p:cNvSpPr>
            <a:spLocks noGrp="1"/>
          </p:cNvSpPr>
          <p:nvPr>
            <p:ph type="dt" sz="half" idx="10"/>
          </p:nvPr>
        </p:nvSpPr>
        <p:spPr/>
        <p:txBody>
          <a:bodyPr/>
          <a:lstStyle/>
          <a:p>
            <a:fld id="{34E2437E-0A75-DE40-8583-6CDFB56B58FF}" type="datetime1">
              <a:rPr lang="en-GB" smtClean="0"/>
              <a:t>17/02/2023</a:t>
            </a:fld>
            <a:endParaRPr lang="en-GB"/>
          </a:p>
        </p:txBody>
      </p:sp>
      <p:sp>
        <p:nvSpPr>
          <p:cNvPr id="6" name="Slide Number Placeholder 5">
            <a:extLst>
              <a:ext uri="{FF2B5EF4-FFF2-40B4-BE49-F238E27FC236}">
                <a16:creationId xmlns:a16="http://schemas.microsoft.com/office/drawing/2014/main" id="{EACC1452-B7FB-4145-B8D9-20AD2E8CA8B6}"/>
              </a:ext>
            </a:extLst>
          </p:cNvPr>
          <p:cNvSpPr>
            <a:spLocks noGrp="1"/>
          </p:cNvSpPr>
          <p:nvPr>
            <p:ph type="sldNum" sz="quarter" idx="12"/>
          </p:nvPr>
        </p:nvSpPr>
        <p:spPr/>
        <p:txBody>
          <a:bodyPr/>
          <a:lstStyle/>
          <a:p>
            <a:fld id="{23D61984-ECA7-DA43-9C32-BF5CAAD71339}" type="slidenum">
              <a:rPr lang="en-GB" smtClean="0"/>
              <a:t>36</a:t>
            </a:fld>
            <a:endParaRPr lang="en-GB"/>
          </a:p>
        </p:txBody>
      </p:sp>
      <p:pic>
        <p:nvPicPr>
          <p:cNvPr id="1026" name="Picture 2">
            <a:extLst>
              <a:ext uri="{FF2B5EF4-FFF2-40B4-BE49-F238E27FC236}">
                <a16:creationId xmlns:a16="http://schemas.microsoft.com/office/drawing/2014/main" id="{0D3C8514-64B4-4A79-82D4-14DDD7DA29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6763" y="2346037"/>
            <a:ext cx="9435777" cy="36126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CA9158-526A-75CF-E376-7D53349C2E53}"/>
              </a:ext>
            </a:extLst>
          </p:cNvPr>
          <p:cNvSpPr txBox="1"/>
          <p:nvPr/>
        </p:nvSpPr>
        <p:spPr>
          <a:xfrm>
            <a:off x="916763" y="5958728"/>
            <a:ext cx="9126216" cy="369332"/>
          </a:xfrm>
          <a:prstGeom prst="rect">
            <a:avLst/>
          </a:prstGeom>
          <a:noFill/>
        </p:spPr>
        <p:txBody>
          <a:bodyPr wrap="none" rtlCol="0">
            <a:spAutoFit/>
          </a:bodyPr>
          <a:lstStyle/>
          <a:p>
            <a:r>
              <a:rPr lang="en-GB" dirty="0"/>
              <a:t>Deep Learning with TensorFlow2 and </a:t>
            </a:r>
            <a:r>
              <a:rPr lang="en-GB" dirty="0" err="1"/>
              <a:t>Keras</a:t>
            </a:r>
            <a:r>
              <a:rPr lang="en-GB" dirty="0"/>
              <a:t> – Second Edition, Chapter 4, Figure 5</a:t>
            </a:r>
          </a:p>
        </p:txBody>
      </p:sp>
    </p:spTree>
    <p:extLst>
      <p:ext uri="{BB962C8B-B14F-4D97-AF65-F5344CB8AC3E}">
        <p14:creationId xmlns:p14="http://schemas.microsoft.com/office/powerpoint/2010/main" val="2411218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20F9-43C4-6B4B-B5A7-A075B96CD52A}"/>
              </a:ext>
            </a:extLst>
          </p:cNvPr>
          <p:cNvSpPr>
            <a:spLocks noGrp="1"/>
          </p:cNvSpPr>
          <p:nvPr>
            <p:ph type="title"/>
          </p:nvPr>
        </p:nvSpPr>
        <p:spPr/>
        <p:txBody>
          <a:bodyPr/>
          <a:lstStyle/>
          <a:p>
            <a:r>
              <a:rPr lang="en-GB"/>
              <a:t>Review</a:t>
            </a:r>
          </a:p>
        </p:txBody>
      </p:sp>
      <p:sp>
        <p:nvSpPr>
          <p:cNvPr id="3" name="Content Placeholder 2">
            <a:extLst>
              <a:ext uri="{FF2B5EF4-FFF2-40B4-BE49-F238E27FC236}">
                <a16:creationId xmlns:a16="http://schemas.microsoft.com/office/drawing/2014/main" id="{BA390CA4-21C9-034C-AD44-5B763371435A}"/>
              </a:ext>
            </a:extLst>
          </p:cNvPr>
          <p:cNvSpPr>
            <a:spLocks noGrp="1"/>
          </p:cNvSpPr>
          <p:nvPr>
            <p:ph idx="1"/>
          </p:nvPr>
        </p:nvSpPr>
        <p:spPr/>
        <p:txBody>
          <a:bodyPr/>
          <a:lstStyle/>
          <a:p>
            <a:r>
              <a:rPr lang="en-GB" dirty="0" err="1"/>
              <a:t>Keras</a:t>
            </a:r>
            <a:r>
              <a:rPr lang="en-GB" dirty="0"/>
              <a:t> is built on two core concepts – Layers and Models</a:t>
            </a:r>
          </a:p>
          <a:p>
            <a:endParaRPr lang="en-GB" dirty="0"/>
          </a:p>
          <a:p>
            <a:r>
              <a:rPr lang="en-GB" dirty="0"/>
              <a:t>Layers contain the operations that transform tensors from an input into an output, they include fully-connected (dense) layers, and convolutional layers</a:t>
            </a:r>
          </a:p>
          <a:p>
            <a:endParaRPr lang="en-GB" dirty="0"/>
          </a:p>
          <a:p>
            <a:r>
              <a:rPr lang="en-GB" dirty="0"/>
              <a:t>Models can be created using the Sequential API—where the model is a linear stack of layers—or with the more customisable Functional API</a:t>
            </a:r>
          </a:p>
        </p:txBody>
      </p:sp>
      <p:sp>
        <p:nvSpPr>
          <p:cNvPr id="4" name="Text Placeholder 3">
            <a:extLst>
              <a:ext uri="{FF2B5EF4-FFF2-40B4-BE49-F238E27FC236}">
                <a16:creationId xmlns:a16="http://schemas.microsoft.com/office/drawing/2014/main" id="{0DC41D76-0DD3-954E-95AF-A759B8967CAD}"/>
              </a:ext>
            </a:extLst>
          </p:cNvPr>
          <p:cNvSpPr>
            <a:spLocks noGrp="1"/>
          </p:cNvSpPr>
          <p:nvPr>
            <p:ph type="body" sz="half" idx="2"/>
          </p:nvPr>
        </p:nvSpPr>
        <p:spPr/>
        <p:txBody>
          <a:bodyPr/>
          <a:lstStyle/>
          <a:p>
            <a:endParaRPr lang="en-GB"/>
          </a:p>
        </p:txBody>
      </p:sp>
      <p:sp>
        <p:nvSpPr>
          <p:cNvPr id="5" name="Date Placeholder 4">
            <a:extLst>
              <a:ext uri="{FF2B5EF4-FFF2-40B4-BE49-F238E27FC236}">
                <a16:creationId xmlns:a16="http://schemas.microsoft.com/office/drawing/2014/main" id="{B81D3460-4100-BA9C-4A44-D58F34069944}"/>
              </a:ext>
            </a:extLst>
          </p:cNvPr>
          <p:cNvSpPr>
            <a:spLocks noGrp="1"/>
          </p:cNvSpPr>
          <p:nvPr>
            <p:ph type="dt" sz="half" idx="10"/>
          </p:nvPr>
        </p:nvSpPr>
        <p:spPr/>
        <p:txBody>
          <a:bodyPr/>
          <a:lstStyle/>
          <a:p>
            <a:fld id="{4CA36AE1-E111-5548-8B31-953DEB760095}" type="datetime1">
              <a:rPr lang="en-GB" smtClean="0"/>
              <a:t>17/02/2023</a:t>
            </a:fld>
            <a:endParaRPr lang="en-GB"/>
          </a:p>
        </p:txBody>
      </p:sp>
      <p:sp>
        <p:nvSpPr>
          <p:cNvPr id="6" name="Slide Number Placeholder 5">
            <a:extLst>
              <a:ext uri="{FF2B5EF4-FFF2-40B4-BE49-F238E27FC236}">
                <a16:creationId xmlns:a16="http://schemas.microsoft.com/office/drawing/2014/main" id="{9E5CAAB3-0712-2141-401A-53C1FB72C86F}"/>
              </a:ext>
            </a:extLst>
          </p:cNvPr>
          <p:cNvSpPr>
            <a:spLocks noGrp="1"/>
          </p:cNvSpPr>
          <p:nvPr>
            <p:ph type="sldNum" sz="quarter" idx="12"/>
          </p:nvPr>
        </p:nvSpPr>
        <p:spPr/>
        <p:txBody>
          <a:bodyPr/>
          <a:lstStyle/>
          <a:p>
            <a:fld id="{23D61984-ECA7-DA43-9C32-BF5CAAD71339}" type="slidenum">
              <a:rPr lang="en-GB" smtClean="0"/>
              <a:t>37</a:t>
            </a:fld>
            <a:endParaRPr lang="en-GB"/>
          </a:p>
        </p:txBody>
      </p:sp>
    </p:spTree>
    <p:extLst>
      <p:ext uri="{BB962C8B-B14F-4D97-AF65-F5344CB8AC3E}">
        <p14:creationId xmlns:p14="http://schemas.microsoft.com/office/powerpoint/2010/main" val="469648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D2556-856C-DB4E-A5BE-2EEAC68DD20E}"/>
              </a:ext>
            </a:extLst>
          </p:cNvPr>
          <p:cNvSpPr>
            <a:spLocks noGrp="1"/>
          </p:cNvSpPr>
          <p:nvPr>
            <p:ph type="title"/>
          </p:nvPr>
        </p:nvSpPr>
        <p:spPr/>
        <p:txBody>
          <a:bodyPr/>
          <a:lstStyle/>
          <a:p>
            <a:r>
              <a:rPr lang="en-GB"/>
              <a:t>Questions???</a:t>
            </a:r>
          </a:p>
        </p:txBody>
      </p:sp>
      <p:sp>
        <p:nvSpPr>
          <p:cNvPr id="3" name="Content Placeholder 2">
            <a:extLst>
              <a:ext uri="{FF2B5EF4-FFF2-40B4-BE49-F238E27FC236}">
                <a16:creationId xmlns:a16="http://schemas.microsoft.com/office/drawing/2014/main" id="{8F7F150C-4B51-0B4D-B45B-CEE4500F3391}"/>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3762A34A-A2E2-7D93-6FA7-D0895E203336}"/>
              </a:ext>
            </a:extLst>
          </p:cNvPr>
          <p:cNvSpPr>
            <a:spLocks noGrp="1"/>
          </p:cNvSpPr>
          <p:nvPr>
            <p:ph type="dt" sz="half" idx="10"/>
          </p:nvPr>
        </p:nvSpPr>
        <p:spPr/>
        <p:txBody>
          <a:bodyPr/>
          <a:lstStyle/>
          <a:p>
            <a:fld id="{B96871B2-F13C-A14D-B51B-73583F8EC835}" type="datetime1">
              <a:rPr lang="en-GB" smtClean="0"/>
              <a:t>17/02/2023</a:t>
            </a:fld>
            <a:endParaRPr lang="en-GB"/>
          </a:p>
        </p:txBody>
      </p:sp>
      <p:sp>
        <p:nvSpPr>
          <p:cNvPr id="5" name="Slide Number Placeholder 4">
            <a:extLst>
              <a:ext uri="{FF2B5EF4-FFF2-40B4-BE49-F238E27FC236}">
                <a16:creationId xmlns:a16="http://schemas.microsoft.com/office/drawing/2014/main" id="{F7026426-D1EB-48B8-CED2-D21B221DD936}"/>
              </a:ext>
            </a:extLst>
          </p:cNvPr>
          <p:cNvSpPr>
            <a:spLocks noGrp="1"/>
          </p:cNvSpPr>
          <p:nvPr>
            <p:ph type="sldNum" sz="quarter" idx="12"/>
          </p:nvPr>
        </p:nvSpPr>
        <p:spPr/>
        <p:txBody>
          <a:bodyPr/>
          <a:lstStyle/>
          <a:p>
            <a:fld id="{23D61984-ECA7-DA43-9C32-BF5CAAD71339}" type="slidenum">
              <a:rPr lang="en-GB" smtClean="0"/>
              <a:t>38</a:t>
            </a:fld>
            <a:endParaRPr lang="en-GB"/>
          </a:p>
        </p:txBody>
      </p:sp>
    </p:spTree>
    <p:extLst>
      <p:ext uri="{BB962C8B-B14F-4D97-AF65-F5344CB8AC3E}">
        <p14:creationId xmlns:p14="http://schemas.microsoft.com/office/powerpoint/2010/main" val="1081070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DF0E-1549-B94C-99A8-78476380E508}"/>
              </a:ext>
            </a:extLst>
          </p:cNvPr>
          <p:cNvSpPr>
            <a:spLocks noGrp="1"/>
          </p:cNvSpPr>
          <p:nvPr>
            <p:ph type="title"/>
          </p:nvPr>
        </p:nvSpPr>
        <p:spPr/>
        <p:txBody>
          <a:bodyPr/>
          <a:lstStyle/>
          <a:p>
            <a:r>
              <a:rPr lang="en-GB" dirty="0" err="1"/>
              <a:t>Keras</a:t>
            </a:r>
            <a:r>
              <a:rPr lang="en-GB" dirty="0"/>
              <a:t> – Layers and Models</a:t>
            </a:r>
          </a:p>
        </p:txBody>
      </p:sp>
      <p:sp>
        <p:nvSpPr>
          <p:cNvPr id="3" name="Content Placeholder 2">
            <a:extLst>
              <a:ext uri="{FF2B5EF4-FFF2-40B4-BE49-F238E27FC236}">
                <a16:creationId xmlns:a16="http://schemas.microsoft.com/office/drawing/2014/main" id="{46B4B97A-C6CF-6141-A03A-097A5E0F8D83}"/>
              </a:ext>
            </a:extLst>
          </p:cNvPr>
          <p:cNvSpPr>
            <a:spLocks noGrp="1"/>
          </p:cNvSpPr>
          <p:nvPr>
            <p:ph sz="half" idx="1"/>
          </p:nvPr>
        </p:nvSpPr>
        <p:spPr/>
        <p:txBody>
          <a:bodyPr/>
          <a:lstStyle/>
          <a:p>
            <a:endParaRPr lang="en-GB" dirty="0"/>
          </a:p>
        </p:txBody>
      </p:sp>
      <p:sp>
        <p:nvSpPr>
          <p:cNvPr id="4" name="Content Placeholder 3">
            <a:extLst>
              <a:ext uri="{FF2B5EF4-FFF2-40B4-BE49-F238E27FC236}">
                <a16:creationId xmlns:a16="http://schemas.microsoft.com/office/drawing/2014/main" id="{8D1B871E-D025-8E44-90AE-6A0EFA3D0885}"/>
              </a:ext>
            </a:extLst>
          </p:cNvPr>
          <p:cNvSpPr>
            <a:spLocks noGrp="1"/>
          </p:cNvSpPr>
          <p:nvPr>
            <p:ph sz="half" idx="2"/>
          </p:nvPr>
        </p:nvSpPr>
        <p:spPr/>
        <p:txBody>
          <a:bodyPr/>
          <a:lstStyle/>
          <a:p>
            <a:endParaRPr lang="en-GB"/>
          </a:p>
        </p:txBody>
      </p:sp>
      <p:sp>
        <p:nvSpPr>
          <p:cNvPr id="5" name="Date Placeholder 4">
            <a:extLst>
              <a:ext uri="{FF2B5EF4-FFF2-40B4-BE49-F238E27FC236}">
                <a16:creationId xmlns:a16="http://schemas.microsoft.com/office/drawing/2014/main" id="{3D53538C-BBA0-81E3-6C48-8FE786D6E087}"/>
              </a:ext>
            </a:extLst>
          </p:cNvPr>
          <p:cNvSpPr>
            <a:spLocks noGrp="1"/>
          </p:cNvSpPr>
          <p:nvPr>
            <p:ph type="dt" sz="half" idx="10"/>
          </p:nvPr>
        </p:nvSpPr>
        <p:spPr/>
        <p:txBody>
          <a:bodyPr/>
          <a:lstStyle/>
          <a:p>
            <a:fld id="{0F8B76D5-D3B7-A043-B4DD-95431402A790}" type="datetime1">
              <a:rPr lang="en-GB" smtClean="0"/>
              <a:t>17/02/2023</a:t>
            </a:fld>
            <a:endParaRPr lang="en-GB"/>
          </a:p>
        </p:txBody>
      </p:sp>
      <p:sp>
        <p:nvSpPr>
          <p:cNvPr id="6" name="Slide Number Placeholder 5">
            <a:extLst>
              <a:ext uri="{FF2B5EF4-FFF2-40B4-BE49-F238E27FC236}">
                <a16:creationId xmlns:a16="http://schemas.microsoft.com/office/drawing/2014/main" id="{CB356028-0165-B6F4-3245-4A4BC5212CCE}"/>
              </a:ext>
            </a:extLst>
          </p:cNvPr>
          <p:cNvSpPr>
            <a:spLocks noGrp="1"/>
          </p:cNvSpPr>
          <p:nvPr>
            <p:ph type="sldNum" sz="quarter" idx="12"/>
          </p:nvPr>
        </p:nvSpPr>
        <p:spPr/>
        <p:txBody>
          <a:bodyPr/>
          <a:lstStyle/>
          <a:p>
            <a:fld id="{23D61984-ECA7-DA43-9C32-BF5CAAD71339}" type="slidenum">
              <a:rPr lang="en-GB" smtClean="0"/>
              <a:t>4</a:t>
            </a:fld>
            <a:endParaRPr lang="en-GB"/>
          </a:p>
        </p:txBody>
      </p:sp>
    </p:spTree>
    <p:extLst>
      <p:ext uri="{BB962C8B-B14F-4D97-AF65-F5344CB8AC3E}">
        <p14:creationId xmlns:p14="http://schemas.microsoft.com/office/powerpoint/2010/main" val="371363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DF0E-1549-B94C-99A8-78476380E508}"/>
              </a:ext>
            </a:extLst>
          </p:cNvPr>
          <p:cNvSpPr>
            <a:spLocks noGrp="1"/>
          </p:cNvSpPr>
          <p:nvPr>
            <p:ph type="title"/>
          </p:nvPr>
        </p:nvSpPr>
        <p:spPr/>
        <p:txBody>
          <a:bodyPr/>
          <a:lstStyle/>
          <a:p>
            <a:r>
              <a:rPr lang="en-GB" dirty="0" err="1"/>
              <a:t>Keras</a:t>
            </a:r>
            <a:r>
              <a:rPr lang="en-GB" dirty="0"/>
              <a:t> – Layers and Models</a:t>
            </a:r>
          </a:p>
        </p:txBody>
      </p:sp>
      <p:sp>
        <p:nvSpPr>
          <p:cNvPr id="3" name="Content Placeholder 2">
            <a:extLst>
              <a:ext uri="{FF2B5EF4-FFF2-40B4-BE49-F238E27FC236}">
                <a16:creationId xmlns:a16="http://schemas.microsoft.com/office/drawing/2014/main" id="{46B4B97A-C6CF-6141-A03A-097A5E0F8D83}"/>
              </a:ext>
            </a:extLst>
          </p:cNvPr>
          <p:cNvSpPr>
            <a:spLocks noGrp="1"/>
          </p:cNvSpPr>
          <p:nvPr>
            <p:ph sz="half" idx="1"/>
          </p:nvPr>
        </p:nvSpPr>
        <p:spPr/>
        <p:txBody>
          <a:bodyPr/>
          <a:lstStyle/>
          <a:p>
            <a:pPr marL="0" indent="0">
              <a:buNone/>
            </a:pPr>
            <a:r>
              <a:rPr lang="en-GB" dirty="0"/>
              <a:t>Layers are the basic building blocks of </a:t>
            </a:r>
            <a:r>
              <a:rPr lang="en-GB" dirty="0" err="1"/>
              <a:t>Keras</a:t>
            </a:r>
            <a:r>
              <a:rPr lang="en-GB" dirty="0"/>
              <a:t> Models:</a:t>
            </a:r>
          </a:p>
          <a:p>
            <a:r>
              <a:rPr lang="en-GB" dirty="0"/>
              <a:t>Layers operate on a Tensor-in, Tensor-out computation function</a:t>
            </a:r>
          </a:p>
          <a:p>
            <a:r>
              <a:rPr lang="en-GB" dirty="0"/>
              <a:t>A Layer is a </a:t>
            </a:r>
            <a:r>
              <a:rPr lang="en-GB" dirty="0">
                <a:latin typeface="Monaco" pitchFamily="2" charset="77"/>
              </a:rPr>
              <a:t>Class</a:t>
            </a:r>
            <a:r>
              <a:rPr lang="en-GB" dirty="0"/>
              <a:t>, not a </a:t>
            </a:r>
            <a:r>
              <a:rPr lang="en-GB" dirty="0">
                <a:latin typeface="Monaco" pitchFamily="2" charset="77"/>
              </a:rPr>
              <a:t>Function</a:t>
            </a:r>
            <a:r>
              <a:rPr lang="en-GB" dirty="0"/>
              <a:t>, and stores it’s current state as </a:t>
            </a:r>
            <a:r>
              <a:rPr lang="en-GB" dirty="0" err="1">
                <a:latin typeface="Monaco" pitchFamily="2" charset="77"/>
              </a:rPr>
              <a:t>tf.Variables</a:t>
            </a:r>
            <a:endParaRPr lang="en-GB" dirty="0">
              <a:latin typeface="Monaco" pitchFamily="2" charset="77"/>
            </a:endParaRPr>
          </a:p>
          <a:p>
            <a:r>
              <a:rPr lang="en-GB" dirty="0"/>
              <a:t>The Layers state is usually the weights and biases of the neurons in the layer</a:t>
            </a:r>
          </a:p>
        </p:txBody>
      </p:sp>
      <p:sp>
        <p:nvSpPr>
          <p:cNvPr id="4" name="Content Placeholder 3">
            <a:extLst>
              <a:ext uri="{FF2B5EF4-FFF2-40B4-BE49-F238E27FC236}">
                <a16:creationId xmlns:a16="http://schemas.microsoft.com/office/drawing/2014/main" id="{8D1B871E-D025-8E44-90AE-6A0EFA3D0885}"/>
              </a:ext>
            </a:extLst>
          </p:cNvPr>
          <p:cNvSpPr>
            <a:spLocks noGrp="1"/>
          </p:cNvSpPr>
          <p:nvPr>
            <p:ph sz="half" idx="2"/>
          </p:nvPr>
        </p:nvSpPr>
        <p:spPr/>
        <p:txBody>
          <a:bodyPr/>
          <a:lstStyle/>
          <a:p>
            <a:endParaRPr lang="en-GB" dirty="0"/>
          </a:p>
        </p:txBody>
      </p:sp>
      <p:sp>
        <p:nvSpPr>
          <p:cNvPr id="5" name="Date Placeholder 4">
            <a:extLst>
              <a:ext uri="{FF2B5EF4-FFF2-40B4-BE49-F238E27FC236}">
                <a16:creationId xmlns:a16="http://schemas.microsoft.com/office/drawing/2014/main" id="{6F83E454-E74E-35DD-E616-99145ED2B6D2}"/>
              </a:ext>
            </a:extLst>
          </p:cNvPr>
          <p:cNvSpPr>
            <a:spLocks noGrp="1"/>
          </p:cNvSpPr>
          <p:nvPr>
            <p:ph type="dt" sz="half" idx="10"/>
          </p:nvPr>
        </p:nvSpPr>
        <p:spPr/>
        <p:txBody>
          <a:bodyPr/>
          <a:lstStyle/>
          <a:p>
            <a:fld id="{61EB3B8E-3AC9-034B-A12C-DA08EC8D95BC}" type="datetime1">
              <a:rPr lang="en-GB" smtClean="0"/>
              <a:t>17/02/2023</a:t>
            </a:fld>
            <a:endParaRPr lang="en-GB"/>
          </a:p>
        </p:txBody>
      </p:sp>
      <p:sp>
        <p:nvSpPr>
          <p:cNvPr id="6" name="Slide Number Placeholder 5">
            <a:extLst>
              <a:ext uri="{FF2B5EF4-FFF2-40B4-BE49-F238E27FC236}">
                <a16:creationId xmlns:a16="http://schemas.microsoft.com/office/drawing/2014/main" id="{DBF5860B-7F1A-8A64-C76E-FA10855BFDD5}"/>
              </a:ext>
            </a:extLst>
          </p:cNvPr>
          <p:cNvSpPr>
            <a:spLocks noGrp="1"/>
          </p:cNvSpPr>
          <p:nvPr>
            <p:ph type="sldNum" sz="quarter" idx="12"/>
          </p:nvPr>
        </p:nvSpPr>
        <p:spPr/>
        <p:txBody>
          <a:bodyPr/>
          <a:lstStyle/>
          <a:p>
            <a:fld id="{23D61984-ECA7-DA43-9C32-BF5CAAD71339}" type="slidenum">
              <a:rPr lang="en-GB" smtClean="0"/>
              <a:t>5</a:t>
            </a:fld>
            <a:endParaRPr lang="en-GB"/>
          </a:p>
        </p:txBody>
      </p:sp>
    </p:spTree>
    <p:extLst>
      <p:ext uri="{BB962C8B-B14F-4D97-AF65-F5344CB8AC3E}">
        <p14:creationId xmlns:p14="http://schemas.microsoft.com/office/powerpoint/2010/main" val="1110302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DF0E-1549-B94C-99A8-78476380E508}"/>
              </a:ext>
            </a:extLst>
          </p:cNvPr>
          <p:cNvSpPr>
            <a:spLocks noGrp="1"/>
          </p:cNvSpPr>
          <p:nvPr>
            <p:ph type="title"/>
          </p:nvPr>
        </p:nvSpPr>
        <p:spPr/>
        <p:txBody>
          <a:bodyPr/>
          <a:lstStyle/>
          <a:p>
            <a:r>
              <a:rPr lang="en-GB" dirty="0" err="1"/>
              <a:t>Keras</a:t>
            </a:r>
            <a:r>
              <a:rPr lang="en-GB" dirty="0"/>
              <a:t> – Layers and Models</a:t>
            </a:r>
          </a:p>
        </p:txBody>
      </p:sp>
      <p:sp>
        <p:nvSpPr>
          <p:cNvPr id="3" name="Content Placeholder 2">
            <a:extLst>
              <a:ext uri="{FF2B5EF4-FFF2-40B4-BE49-F238E27FC236}">
                <a16:creationId xmlns:a16="http://schemas.microsoft.com/office/drawing/2014/main" id="{46B4B97A-C6CF-6141-A03A-097A5E0F8D83}"/>
              </a:ext>
            </a:extLst>
          </p:cNvPr>
          <p:cNvSpPr>
            <a:spLocks noGrp="1"/>
          </p:cNvSpPr>
          <p:nvPr>
            <p:ph sz="half" idx="1"/>
          </p:nvPr>
        </p:nvSpPr>
        <p:spPr/>
        <p:txBody>
          <a:bodyPr/>
          <a:lstStyle/>
          <a:p>
            <a:pPr marL="0" indent="0">
              <a:buNone/>
            </a:pPr>
            <a:r>
              <a:rPr lang="en-GB" dirty="0"/>
              <a:t>Layers are the basic building blocks of </a:t>
            </a:r>
            <a:r>
              <a:rPr lang="en-GB" dirty="0" err="1"/>
              <a:t>Keras</a:t>
            </a:r>
            <a:r>
              <a:rPr lang="en-GB" dirty="0"/>
              <a:t> Models:</a:t>
            </a:r>
          </a:p>
          <a:p>
            <a:r>
              <a:rPr lang="en-GB" dirty="0"/>
              <a:t>Layers operate on a Tensor-in, Tensor-out computation function</a:t>
            </a:r>
          </a:p>
          <a:p>
            <a:r>
              <a:rPr lang="en-GB" dirty="0"/>
              <a:t>A Layer is a </a:t>
            </a:r>
            <a:r>
              <a:rPr lang="en-GB" dirty="0">
                <a:latin typeface="Monaco" pitchFamily="2" charset="77"/>
              </a:rPr>
              <a:t>Class</a:t>
            </a:r>
            <a:r>
              <a:rPr lang="en-GB" dirty="0"/>
              <a:t>, not a </a:t>
            </a:r>
            <a:r>
              <a:rPr lang="en-GB" dirty="0">
                <a:latin typeface="Monaco" pitchFamily="2" charset="77"/>
              </a:rPr>
              <a:t>Function</a:t>
            </a:r>
            <a:r>
              <a:rPr lang="en-GB" dirty="0"/>
              <a:t>, and stores it’s current state as </a:t>
            </a:r>
            <a:r>
              <a:rPr lang="en-GB" dirty="0" err="1">
                <a:latin typeface="Monaco" pitchFamily="2" charset="77"/>
              </a:rPr>
              <a:t>tf.Variables</a:t>
            </a:r>
            <a:endParaRPr lang="en-GB" dirty="0">
              <a:latin typeface="Monaco" pitchFamily="2" charset="77"/>
            </a:endParaRPr>
          </a:p>
          <a:p>
            <a:r>
              <a:rPr lang="en-GB" dirty="0"/>
              <a:t>The Layers state is usually the weights and biases of the neurons in the layer</a:t>
            </a:r>
          </a:p>
        </p:txBody>
      </p:sp>
      <p:sp>
        <p:nvSpPr>
          <p:cNvPr id="4" name="Content Placeholder 3">
            <a:extLst>
              <a:ext uri="{FF2B5EF4-FFF2-40B4-BE49-F238E27FC236}">
                <a16:creationId xmlns:a16="http://schemas.microsoft.com/office/drawing/2014/main" id="{8D1B871E-D025-8E44-90AE-6A0EFA3D0885}"/>
              </a:ext>
            </a:extLst>
          </p:cNvPr>
          <p:cNvSpPr>
            <a:spLocks noGrp="1"/>
          </p:cNvSpPr>
          <p:nvPr>
            <p:ph sz="half" idx="2"/>
          </p:nvPr>
        </p:nvSpPr>
        <p:spPr/>
        <p:txBody>
          <a:bodyPr/>
          <a:lstStyle/>
          <a:p>
            <a:pPr marL="0" indent="0">
              <a:buNone/>
            </a:pPr>
            <a:r>
              <a:rPr lang="en-GB" dirty="0" err="1"/>
              <a:t>Keras</a:t>
            </a:r>
            <a:r>
              <a:rPr lang="en-GB" dirty="0"/>
              <a:t> Models come in two forms: </a:t>
            </a:r>
            <a:r>
              <a:rPr lang="en-GB" dirty="0">
                <a:latin typeface="Monaco" pitchFamily="2" charset="77"/>
              </a:rPr>
              <a:t>Sequential</a:t>
            </a:r>
            <a:r>
              <a:rPr lang="en-GB" dirty="0"/>
              <a:t> and </a:t>
            </a:r>
            <a:r>
              <a:rPr lang="en-GB" dirty="0">
                <a:latin typeface="Monaco" pitchFamily="2" charset="77"/>
              </a:rPr>
              <a:t>Functional</a:t>
            </a:r>
            <a:r>
              <a:rPr lang="en-GB" dirty="0"/>
              <a:t> Models</a:t>
            </a:r>
          </a:p>
        </p:txBody>
      </p:sp>
      <p:sp>
        <p:nvSpPr>
          <p:cNvPr id="5" name="Date Placeholder 4">
            <a:extLst>
              <a:ext uri="{FF2B5EF4-FFF2-40B4-BE49-F238E27FC236}">
                <a16:creationId xmlns:a16="http://schemas.microsoft.com/office/drawing/2014/main" id="{6C70B7B3-AAC8-9935-BA87-6CB41911355C}"/>
              </a:ext>
            </a:extLst>
          </p:cNvPr>
          <p:cNvSpPr>
            <a:spLocks noGrp="1"/>
          </p:cNvSpPr>
          <p:nvPr>
            <p:ph type="dt" sz="half" idx="10"/>
          </p:nvPr>
        </p:nvSpPr>
        <p:spPr/>
        <p:txBody>
          <a:bodyPr/>
          <a:lstStyle/>
          <a:p>
            <a:fld id="{59D1EA64-CD56-A048-9B3E-286A7117B4B0}" type="datetime1">
              <a:rPr lang="en-GB" smtClean="0"/>
              <a:t>17/02/2023</a:t>
            </a:fld>
            <a:endParaRPr lang="en-GB"/>
          </a:p>
        </p:txBody>
      </p:sp>
      <p:sp>
        <p:nvSpPr>
          <p:cNvPr id="6" name="Slide Number Placeholder 5">
            <a:extLst>
              <a:ext uri="{FF2B5EF4-FFF2-40B4-BE49-F238E27FC236}">
                <a16:creationId xmlns:a16="http://schemas.microsoft.com/office/drawing/2014/main" id="{17F6B794-0EC3-4AC7-300E-7BE3AF7A205B}"/>
              </a:ext>
            </a:extLst>
          </p:cNvPr>
          <p:cNvSpPr>
            <a:spLocks noGrp="1"/>
          </p:cNvSpPr>
          <p:nvPr>
            <p:ph type="sldNum" sz="quarter" idx="12"/>
          </p:nvPr>
        </p:nvSpPr>
        <p:spPr/>
        <p:txBody>
          <a:bodyPr/>
          <a:lstStyle/>
          <a:p>
            <a:fld id="{23D61984-ECA7-DA43-9C32-BF5CAAD71339}" type="slidenum">
              <a:rPr lang="en-GB" smtClean="0"/>
              <a:t>6</a:t>
            </a:fld>
            <a:endParaRPr lang="en-GB"/>
          </a:p>
        </p:txBody>
      </p:sp>
    </p:spTree>
    <p:extLst>
      <p:ext uri="{BB962C8B-B14F-4D97-AF65-F5344CB8AC3E}">
        <p14:creationId xmlns:p14="http://schemas.microsoft.com/office/powerpoint/2010/main" val="79383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DF0E-1549-B94C-99A8-78476380E508}"/>
              </a:ext>
            </a:extLst>
          </p:cNvPr>
          <p:cNvSpPr>
            <a:spLocks noGrp="1"/>
          </p:cNvSpPr>
          <p:nvPr>
            <p:ph type="title"/>
          </p:nvPr>
        </p:nvSpPr>
        <p:spPr/>
        <p:txBody>
          <a:bodyPr/>
          <a:lstStyle/>
          <a:p>
            <a:r>
              <a:rPr lang="en-GB" dirty="0" err="1"/>
              <a:t>Keras</a:t>
            </a:r>
            <a:r>
              <a:rPr lang="en-GB" dirty="0"/>
              <a:t> – Layers and Models</a:t>
            </a:r>
          </a:p>
        </p:txBody>
      </p:sp>
      <p:sp>
        <p:nvSpPr>
          <p:cNvPr id="3" name="Content Placeholder 2">
            <a:extLst>
              <a:ext uri="{FF2B5EF4-FFF2-40B4-BE49-F238E27FC236}">
                <a16:creationId xmlns:a16="http://schemas.microsoft.com/office/drawing/2014/main" id="{46B4B97A-C6CF-6141-A03A-097A5E0F8D83}"/>
              </a:ext>
            </a:extLst>
          </p:cNvPr>
          <p:cNvSpPr>
            <a:spLocks noGrp="1"/>
          </p:cNvSpPr>
          <p:nvPr>
            <p:ph sz="half" idx="1"/>
          </p:nvPr>
        </p:nvSpPr>
        <p:spPr/>
        <p:txBody>
          <a:bodyPr/>
          <a:lstStyle/>
          <a:p>
            <a:pPr marL="0" indent="0">
              <a:buNone/>
            </a:pPr>
            <a:r>
              <a:rPr lang="en-GB" dirty="0"/>
              <a:t>Layers are the basic building blocks of </a:t>
            </a:r>
            <a:r>
              <a:rPr lang="en-GB" dirty="0" err="1"/>
              <a:t>Keras</a:t>
            </a:r>
            <a:r>
              <a:rPr lang="en-GB" dirty="0"/>
              <a:t> Models:</a:t>
            </a:r>
          </a:p>
          <a:p>
            <a:r>
              <a:rPr lang="en-GB" dirty="0"/>
              <a:t>Layers operate on a Tensor-in, Tensor-out computation function</a:t>
            </a:r>
          </a:p>
          <a:p>
            <a:r>
              <a:rPr lang="en-GB" dirty="0"/>
              <a:t>A Layer is a </a:t>
            </a:r>
            <a:r>
              <a:rPr lang="en-GB" dirty="0">
                <a:latin typeface="Monaco" pitchFamily="2" charset="77"/>
              </a:rPr>
              <a:t>Class</a:t>
            </a:r>
            <a:r>
              <a:rPr lang="en-GB" dirty="0"/>
              <a:t>, not a </a:t>
            </a:r>
            <a:r>
              <a:rPr lang="en-GB" dirty="0">
                <a:latin typeface="Monaco" pitchFamily="2" charset="77"/>
              </a:rPr>
              <a:t>Function</a:t>
            </a:r>
            <a:r>
              <a:rPr lang="en-GB" dirty="0"/>
              <a:t>, and stores it’s current state as </a:t>
            </a:r>
            <a:r>
              <a:rPr lang="en-GB" dirty="0" err="1">
                <a:latin typeface="Monaco" pitchFamily="2" charset="77"/>
              </a:rPr>
              <a:t>tf.Variables</a:t>
            </a:r>
            <a:endParaRPr lang="en-GB" dirty="0">
              <a:latin typeface="Monaco" pitchFamily="2" charset="77"/>
            </a:endParaRPr>
          </a:p>
          <a:p>
            <a:r>
              <a:rPr lang="en-GB" dirty="0"/>
              <a:t>The Layers state is usually the weights and biases of the neurons in the layer</a:t>
            </a:r>
          </a:p>
        </p:txBody>
      </p:sp>
      <p:sp>
        <p:nvSpPr>
          <p:cNvPr id="4" name="Content Placeholder 3">
            <a:extLst>
              <a:ext uri="{FF2B5EF4-FFF2-40B4-BE49-F238E27FC236}">
                <a16:creationId xmlns:a16="http://schemas.microsoft.com/office/drawing/2014/main" id="{8D1B871E-D025-8E44-90AE-6A0EFA3D0885}"/>
              </a:ext>
            </a:extLst>
          </p:cNvPr>
          <p:cNvSpPr>
            <a:spLocks noGrp="1"/>
          </p:cNvSpPr>
          <p:nvPr>
            <p:ph sz="half" idx="2"/>
          </p:nvPr>
        </p:nvSpPr>
        <p:spPr/>
        <p:txBody>
          <a:bodyPr/>
          <a:lstStyle/>
          <a:p>
            <a:pPr marL="0" indent="0">
              <a:buNone/>
            </a:pPr>
            <a:r>
              <a:rPr lang="en-GB" dirty="0" err="1"/>
              <a:t>Keras</a:t>
            </a:r>
            <a:r>
              <a:rPr lang="en-GB" dirty="0"/>
              <a:t> Models come in two forms: </a:t>
            </a:r>
            <a:r>
              <a:rPr lang="en-GB" dirty="0">
                <a:latin typeface="Monaco" pitchFamily="2" charset="77"/>
              </a:rPr>
              <a:t>Sequential</a:t>
            </a:r>
            <a:r>
              <a:rPr lang="en-GB" dirty="0"/>
              <a:t> and </a:t>
            </a:r>
            <a:r>
              <a:rPr lang="en-GB" dirty="0">
                <a:latin typeface="Monaco" pitchFamily="2" charset="77"/>
              </a:rPr>
              <a:t>Functional</a:t>
            </a:r>
            <a:r>
              <a:rPr lang="en-GB" dirty="0"/>
              <a:t> Models</a:t>
            </a:r>
          </a:p>
          <a:p>
            <a:r>
              <a:rPr lang="en-GB" dirty="0">
                <a:latin typeface="Monaco" pitchFamily="2" charset="77"/>
              </a:rPr>
              <a:t>Sequential</a:t>
            </a:r>
            <a:r>
              <a:rPr lang="en-GB" dirty="0"/>
              <a:t> Models are a linear stack of layers that takes in some input and calculates some output.</a:t>
            </a:r>
          </a:p>
        </p:txBody>
      </p:sp>
      <p:sp>
        <p:nvSpPr>
          <p:cNvPr id="5" name="Date Placeholder 4">
            <a:extLst>
              <a:ext uri="{FF2B5EF4-FFF2-40B4-BE49-F238E27FC236}">
                <a16:creationId xmlns:a16="http://schemas.microsoft.com/office/drawing/2014/main" id="{1DBE70D2-5F52-A63B-60AE-2D371FA08A6C}"/>
              </a:ext>
            </a:extLst>
          </p:cNvPr>
          <p:cNvSpPr>
            <a:spLocks noGrp="1"/>
          </p:cNvSpPr>
          <p:nvPr>
            <p:ph type="dt" sz="half" idx="10"/>
          </p:nvPr>
        </p:nvSpPr>
        <p:spPr/>
        <p:txBody>
          <a:bodyPr/>
          <a:lstStyle/>
          <a:p>
            <a:fld id="{163ABC02-5FD6-0640-A087-E0F6DF3AC157}" type="datetime1">
              <a:rPr lang="en-GB" smtClean="0"/>
              <a:t>17/02/2023</a:t>
            </a:fld>
            <a:endParaRPr lang="en-GB"/>
          </a:p>
        </p:txBody>
      </p:sp>
      <p:sp>
        <p:nvSpPr>
          <p:cNvPr id="6" name="Slide Number Placeholder 5">
            <a:extLst>
              <a:ext uri="{FF2B5EF4-FFF2-40B4-BE49-F238E27FC236}">
                <a16:creationId xmlns:a16="http://schemas.microsoft.com/office/drawing/2014/main" id="{5CF57CD8-98BE-C288-7F85-51D32B86ADCE}"/>
              </a:ext>
            </a:extLst>
          </p:cNvPr>
          <p:cNvSpPr>
            <a:spLocks noGrp="1"/>
          </p:cNvSpPr>
          <p:nvPr>
            <p:ph type="sldNum" sz="quarter" idx="12"/>
          </p:nvPr>
        </p:nvSpPr>
        <p:spPr/>
        <p:txBody>
          <a:bodyPr/>
          <a:lstStyle/>
          <a:p>
            <a:fld id="{23D61984-ECA7-DA43-9C32-BF5CAAD71339}" type="slidenum">
              <a:rPr lang="en-GB" smtClean="0"/>
              <a:t>7</a:t>
            </a:fld>
            <a:endParaRPr lang="en-GB"/>
          </a:p>
        </p:txBody>
      </p:sp>
    </p:spTree>
    <p:extLst>
      <p:ext uri="{BB962C8B-B14F-4D97-AF65-F5344CB8AC3E}">
        <p14:creationId xmlns:p14="http://schemas.microsoft.com/office/powerpoint/2010/main" val="299653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DF0E-1549-B94C-99A8-78476380E508}"/>
              </a:ext>
            </a:extLst>
          </p:cNvPr>
          <p:cNvSpPr>
            <a:spLocks noGrp="1"/>
          </p:cNvSpPr>
          <p:nvPr>
            <p:ph type="title"/>
          </p:nvPr>
        </p:nvSpPr>
        <p:spPr/>
        <p:txBody>
          <a:bodyPr/>
          <a:lstStyle/>
          <a:p>
            <a:r>
              <a:rPr lang="en-GB" dirty="0" err="1"/>
              <a:t>Keras</a:t>
            </a:r>
            <a:r>
              <a:rPr lang="en-GB" dirty="0"/>
              <a:t> – Layers and Models</a:t>
            </a:r>
          </a:p>
        </p:txBody>
      </p:sp>
      <p:sp>
        <p:nvSpPr>
          <p:cNvPr id="3" name="Content Placeholder 2">
            <a:extLst>
              <a:ext uri="{FF2B5EF4-FFF2-40B4-BE49-F238E27FC236}">
                <a16:creationId xmlns:a16="http://schemas.microsoft.com/office/drawing/2014/main" id="{46B4B97A-C6CF-6141-A03A-097A5E0F8D83}"/>
              </a:ext>
            </a:extLst>
          </p:cNvPr>
          <p:cNvSpPr>
            <a:spLocks noGrp="1"/>
          </p:cNvSpPr>
          <p:nvPr>
            <p:ph sz="half" idx="1"/>
          </p:nvPr>
        </p:nvSpPr>
        <p:spPr/>
        <p:txBody>
          <a:bodyPr/>
          <a:lstStyle/>
          <a:p>
            <a:pPr marL="0" indent="0">
              <a:buNone/>
            </a:pPr>
            <a:r>
              <a:rPr lang="en-GB" dirty="0"/>
              <a:t>Layers are the basic building blocks of </a:t>
            </a:r>
            <a:r>
              <a:rPr lang="en-GB" dirty="0" err="1"/>
              <a:t>Keras</a:t>
            </a:r>
            <a:r>
              <a:rPr lang="en-GB" dirty="0"/>
              <a:t> Models:</a:t>
            </a:r>
          </a:p>
          <a:p>
            <a:r>
              <a:rPr lang="en-GB" dirty="0"/>
              <a:t>Layers operate on a Tensor-in, Tensor-out computation function</a:t>
            </a:r>
          </a:p>
          <a:p>
            <a:r>
              <a:rPr lang="en-GB" dirty="0"/>
              <a:t>A Layer is a </a:t>
            </a:r>
            <a:r>
              <a:rPr lang="en-GB" dirty="0">
                <a:latin typeface="Monaco" pitchFamily="2" charset="77"/>
              </a:rPr>
              <a:t>Class</a:t>
            </a:r>
            <a:r>
              <a:rPr lang="en-GB" dirty="0"/>
              <a:t>, not a </a:t>
            </a:r>
            <a:r>
              <a:rPr lang="en-GB" dirty="0">
                <a:latin typeface="Monaco" pitchFamily="2" charset="77"/>
              </a:rPr>
              <a:t>Function</a:t>
            </a:r>
            <a:r>
              <a:rPr lang="en-GB" dirty="0"/>
              <a:t>, and stores it’s current state as </a:t>
            </a:r>
            <a:r>
              <a:rPr lang="en-GB" dirty="0" err="1">
                <a:latin typeface="Monaco" pitchFamily="2" charset="77"/>
              </a:rPr>
              <a:t>tf.Variables</a:t>
            </a:r>
            <a:endParaRPr lang="en-GB" dirty="0">
              <a:latin typeface="Monaco" pitchFamily="2" charset="77"/>
            </a:endParaRPr>
          </a:p>
          <a:p>
            <a:r>
              <a:rPr lang="en-GB" dirty="0"/>
              <a:t>The Layers state is usually the weights and biases of the neurons in the layer</a:t>
            </a:r>
          </a:p>
        </p:txBody>
      </p:sp>
      <p:sp>
        <p:nvSpPr>
          <p:cNvPr id="4" name="Content Placeholder 3">
            <a:extLst>
              <a:ext uri="{FF2B5EF4-FFF2-40B4-BE49-F238E27FC236}">
                <a16:creationId xmlns:a16="http://schemas.microsoft.com/office/drawing/2014/main" id="{8D1B871E-D025-8E44-90AE-6A0EFA3D0885}"/>
              </a:ext>
            </a:extLst>
          </p:cNvPr>
          <p:cNvSpPr>
            <a:spLocks noGrp="1"/>
          </p:cNvSpPr>
          <p:nvPr>
            <p:ph sz="half" idx="2"/>
          </p:nvPr>
        </p:nvSpPr>
        <p:spPr/>
        <p:txBody>
          <a:bodyPr/>
          <a:lstStyle/>
          <a:p>
            <a:pPr marL="0" indent="0">
              <a:buNone/>
            </a:pPr>
            <a:r>
              <a:rPr lang="en-GB" dirty="0" err="1"/>
              <a:t>Keras</a:t>
            </a:r>
            <a:r>
              <a:rPr lang="en-GB" dirty="0"/>
              <a:t> Models come in two forms: </a:t>
            </a:r>
            <a:r>
              <a:rPr lang="en-GB" dirty="0">
                <a:latin typeface="Monaco" pitchFamily="2" charset="77"/>
              </a:rPr>
              <a:t>Sequential</a:t>
            </a:r>
            <a:r>
              <a:rPr lang="en-GB" dirty="0"/>
              <a:t> and </a:t>
            </a:r>
            <a:r>
              <a:rPr lang="en-GB" dirty="0">
                <a:latin typeface="Monaco" pitchFamily="2" charset="77"/>
              </a:rPr>
              <a:t>Functional</a:t>
            </a:r>
            <a:r>
              <a:rPr lang="en-GB" dirty="0"/>
              <a:t> Models</a:t>
            </a:r>
          </a:p>
          <a:p>
            <a:r>
              <a:rPr lang="en-GB" dirty="0">
                <a:latin typeface="Monaco" pitchFamily="2" charset="77"/>
              </a:rPr>
              <a:t>Sequential</a:t>
            </a:r>
            <a:r>
              <a:rPr lang="en-GB" dirty="0"/>
              <a:t> Models are a linear stack of layers that takes in some input and calculates some output.</a:t>
            </a:r>
          </a:p>
          <a:p>
            <a:r>
              <a:rPr lang="en-GB" dirty="0">
                <a:latin typeface="Monaco" pitchFamily="2" charset="77"/>
              </a:rPr>
              <a:t>Functional</a:t>
            </a:r>
            <a:r>
              <a:rPr lang="en-GB" dirty="0"/>
              <a:t> Models are more complex, and allow for customisation of how the tensors are passed through the model</a:t>
            </a:r>
          </a:p>
        </p:txBody>
      </p:sp>
      <p:sp>
        <p:nvSpPr>
          <p:cNvPr id="5" name="Date Placeholder 4">
            <a:extLst>
              <a:ext uri="{FF2B5EF4-FFF2-40B4-BE49-F238E27FC236}">
                <a16:creationId xmlns:a16="http://schemas.microsoft.com/office/drawing/2014/main" id="{92D990D7-719D-334B-F965-06A48FDB6769}"/>
              </a:ext>
            </a:extLst>
          </p:cNvPr>
          <p:cNvSpPr>
            <a:spLocks noGrp="1"/>
          </p:cNvSpPr>
          <p:nvPr>
            <p:ph type="dt" sz="half" idx="10"/>
          </p:nvPr>
        </p:nvSpPr>
        <p:spPr/>
        <p:txBody>
          <a:bodyPr/>
          <a:lstStyle/>
          <a:p>
            <a:fld id="{F261B1DF-3635-DB4F-960F-CE63AFF0852A}" type="datetime1">
              <a:rPr lang="en-GB" smtClean="0"/>
              <a:t>17/02/2023</a:t>
            </a:fld>
            <a:endParaRPr lang="en-GB"/>
          </a:p>
        </p:txBody>
      </p:sp>
      <p:sp>
        <p:nvSpPr>
          <p:cNvPr id="6" name="Slide Number Placeholder 5">
            <a:extLst>
              <a:ext uri="{FF2B5EF4-FFF2-40B4-BE49-F238E27FC236}">
                <a16:creationId xmlns:a16="http://schemas.microsoft.com/office/drawing/2014/main" id="{2445D304-5D49-EA80-6AE5-20052D29D6D4}"/>
              </a:ext>
            </a:extLst>
          </p:cNvPr>
          <p:cNvSpPr>
            <a:spLocks noGrp="1"/>
          </p:cNvSpPr>
          <p:nvPr>
            <p:ph type="sldNum" sz="quarter" idx="12"/>
          </p:nvPr>
        </p:nvSpPr>
        <p:spPr/>
        <p:txBody>
          <a:bodyPr/>
          <a:lstStyle/>
          <a:p>
            <a:fld id="{23D61984-ECA7-DA43-9C32-BF5CAAD71339}" type="slidenum">
              <a:rPr lang="en-GB" smtClean="0"/>
              <a:t>8</a:t>
            </a:fld>
            <a:endParaRPr lang="en-GB"/>
          </a:p>
        </p:txBody>
      </p:sp>
    </p:spTree>
    <p:extLst>
      <p:ext uri="{BB962C8B-B14F-4D97-AF65-F5344CB8AC3E}">
        <p14:creationId xmlns:p14="http://schemas.microsoft.com/office/powerpoint/2010/main" val="1554009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A6D4-30BF-36F8-658B-67DB7422755B}"/>
              </a:ext>
            </a:extLst>
          </p:cNvPr>
          <p:cNvSpPr>
            <a:spLocks noGrp="1"/>
          </p:cNvSpPr>
          <p:nvPr>
            <p:ph type="title"/>
          </p:nvPr>
        </p:nvSpPr>
        <p:spPr/>
        <p:txBody>
          <a:bodyPr/>
          <a:lstStyle/>
          <a:p>
            <a:r>
              <a:rPr lang="en-GB" dirty="0"/>
              <a:t>Computer Vision</a:t>
            </a:r>
          </a:p>
        </p:txBody>
      </p:sp>
      <p:sp>
        <p:nvSpPr>
          <p:cNvPr id="3" name="Text Placeholder 2">
            <a:extLst>
              <a:ext uri="{FF2B5EF4-FFF2-40B4-BE49-F238E27FC236}">
                <a16:creationId xmlns:a16="http://schemas.microsoft.com/office/drawing/2014/main" id="{3BF72416-EB5D-107E-60E0-702BC560165A}"/>
              </a:ext>
            </a:extLst>
          </p:cNvPr>
          <p:cNvSpPr>
            <a:spLocks noGrp="1"/>
          </p:cNvSpPr>
          <p:nvPr>
            <p:ph type="body" idx="1"/>
          </p:nvPr>
        </p:nvSpPr>
        <p:spPr/>
        <p:txBody>
          <a:bodyPr/>
          <a:lstStyle/>
          <a:p>
            <a:endParaRPr lang="en-GB"/>
          </a:p>
        </p:txBody>
      </p:sp>
      <p:sp>
        <p:nvSpPr>
          <p:cNvPr id="4" name="Date Placeholder 3">
            <a:extLst>
              <a:ext uri="{FF2B5EF4-FFF2-40B4-BE49-F238E27FC236}">
                <a16:creationId xmlns:a16="http://schemas.microsoft.com/office/drawing/2014/main" id="{369F3A23-2FC0-66FE-3C72-5FFA6B41E06F}"/>
              </a:ext>
            </a:extLst>
          </p:cNvPr>
          <p:cNvSpPr>
            <a:spLocks noGrp="1"/>
          </p:cNvSpPr>
          <p:nvPr>
            <p:ph type="dt" sz="half" idx="10"/>
          </p:nvPr>
        </p:nvSpPr>
        <p:spPr/>
        <p:txBody>
          <a:bodyPr/>
          <a:lstStyle/>
          <a:p>
            <a:fld id="{3CD9BEC0-BD50-CD45-AD18-590269F99065}" type="datetime1">
              <a:rPr lang="en-GB" smtClean="0"/>
              <a:t>17/02/2023</a:t>
            </a:fld>
            <a:endParaRPr lang="en-GB"/>
          </a:p>
        </p:txBody>
      </p:sp>
      <p:sp>
        <p:nvSpPr>
          <p:cNvPr id="5" name="Slide Number Placeholder 4">
            <a:extLst>
              <a:ext uri="{FF2B5EF4-FFF2-40B4-BE49-F238E27FC236}">
                <a16:creationId xmlns:a16="http://schemas.microsoft.com/office/drawing/2014/main" id="{A22670A1-EA19-34A1-8413-76FA7E9BF313}"/>
              </a:ext>
            </a:extLst>
          </p:cNvPr>
          <p:cNvSpPr>
            <a:spLocks noGrp="1"/>
          </p:cNvSpPr>
          <p:nvPr>
            <p:ph type="sldNum" sz="quarter" idx="12"/>
          </p:nvPr>
        </p:nvSpPr>
        <p:spPr/>
        <p:txBody>
          <a:bodyPr/>
          <a:lstStyle/>
          <a:p>
            <a:fld id="{23D61984-ECA7-DA43-9C32-BF5CAAD71339}" type="slidenum">
              <a:rPr lang="en-GB" smtClean="0"/>
              <a:t>9</a:t>
            </a:fld>
            <a:endParaRPr lang="en-GB"/>
          </a:p>
        </p:txBody>
      </p:sp>
    </p:spTree>
    <p:extLst>
      <p:ext uri="{BB962C8B-B14F-4D97-AF65-F5344CB8AC3E}">
        <p14:creationId xmlns:p14="http://schemas.microsoft.com/office/powerpoint/2010/main" val="40134973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{9DEEE0D2-B0EC-0446-B13D-5F0BF6C10A66}tf10001076</Template>
  <TotalTime>1959</TotalTime>
  <Words>1850</Words>
  <Application>Microsoft Macintosh PowerPoint</Application>
  <PresentationFormat>Widescreen</PresentationFormat>
  <Paragraphs>421</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Century Gothic</vt:lpstr>
      <vt:lpstr>Monaco</vt:lpstr>
      <vt:lpstr>Wingdings 3</vt:lpstr>
      <vt:lpstr>Ion Boardroom</vt:lpstr>
      <vt:lpstr>Applied Data Science 2</vt:lpstr>
      <vt:lpstr>Lecture 4 - Outcomes</vt:lpstr>
      <vt:lpstr>Keras – A Deep Learning API</vt:lpstr>
      <vt:lpstr>Keras – Layers and Models</vt:lpstr>
      <vt:lpstr>Keras – Layers and Models</vt:lpstr>
      <vt:lpstr>Keras – Layers and Models</vt:lpstr>
      <vt:lpstr>Keras – Layers and Models</vt:lpstr>
      <vt:lpstr>Keras – Layers and Models</vt:lpstr>
      <vt:lpstr>Computer Vision</vt:lpstr>
      <vt:lpstr>Computer Vision</vt:lpstr>
      <vt:lpstr>What do computers see?</vt:lpstr>
      <vt:lpstr>What do computers see?</vt:lpstr>
      <vt:lpstr>Image Classification</vt:lpstr>
      <vt:lpstr>Object Detection</vt:lpstr>
      <vt:lpstr>Image Generation</vt:lpstr>
      <vt:lpstr>Summary: Computer Vision</vt:lpstr>
      <vt:lpstr>Convolutional Neural Networks</vt:lpstr>
      <vt:lpstr>Deep CNNs</vt:lpstr>
      <vt:lpstr>PowerPoint Presentation</vt:lpstr>
      <vt:lpstr>Convolutional Layers</vt:lpstr>
      <vt:lpstr>Convolutional Layers</vt:lpstr>
      <vt:lpstr>Convolutional Layers</vt:lpstr>
      <vt:lpstr>Convolutional Layers</vt:lpstr>
      <vt:lpstr>Convolutional Layers</vt:lpstr>
      <vt:lpstr>Convolutional Layers</vt:lpstr>
      <vt:lpstr>Convolutional Layers</vt:lpstr>
      <vt:lpstr>Convolutional Layers</vt:lpstr>
      <vt:lpstr>Convolutional Layers</vt:lpstr>
      <vt:lpstr>Convolutional Layers</vt:lpstr>
      <vt:lpstr>Convolutional Layers</vt:lpstr>
      <vt:lpstr>Basic Layers – Conv2D</vt:lpstr>
      <vt:lpstr>Basic Layers – Conv2D</vt:lpstr>
      <vt:lpstr>Pooling Layers</vt:lpstr>
      <vt:lpstr>Pooling Layers</vt:lpstr>
      <vt:lpstr>Pooling Layers</vt:lpstr>
      <vt:lpstr>Example: LeNet (LeCun 1995)</vt:lpstr>
      <vt:lpstr>Review</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2</dc:title>
  <dc:creator>Ashley Spindler</dc:creator>
  <cp:lastModifiedBy>Ashley Spindler</cp:lastModifiedBy>
  <cp:revision>5</cp:revision>
  <dcterms:created xsi:type="dcterms:W3CDTF">2022-01-17T16:10:07Z</dcterms:created>
  <dcterms:modified xsi:type="dcterms:W3CDTF">2023-02-17T17:45:21Z</dcterms:modified>
</cp:coreProperties>
</file>